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58" r:id="rId4"/>
    <p:sldId id="259" r:id="rId5"/>
    <p:sldId id="278" r:id="rId6"/>
    <p:sldId id="260" r:id="rId7"/>
    <p:sldId id="264" r:id="rId8"/>
    <p:sldId id="268" r:id="rId9"/>
    <p:sldId id="272" r:id="rId10"/>
    <p:sldId id="273" r:id="rId11"/>
    <p:sldId id="280" r:id="rId12"/>
    <p:sldId id="270" r:id="rId13"/>
    <p:sldId id="269" r:id="rId14"/>
    <p:sldId id="271" r:id="rId15"/>
    <p:sldId id="263" r:id="rId16"/>
    <p:sldId id="261" r:id="rId17"/>
    <p:sldId id="262" r:id="rId18"/>
    <p:sldId id="279" r:id="rId19"/>
    <p:sldId id="277" r:id="rId20"/>
    <p:sldId id="266" r:id="rId21"/>
    <p:sldId id="281" r:id="rId22"/>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3" autoAdjust="0"/>
    <p:restoredTop sz="94660"/>
  </p:normalViewPr>
  <p:slideViewPr>
    <p:cSldViewPr snapToGrid="0">
      <p:cViewPr varScale="1">
        <p:scale>
          <a:sx n="113" d="100"/>
          <a:sy n="113" d="100"/>
        </p:scale>
        <p:origin x="49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C06BE-2F89-488B-B4E9-789BB3A194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2C4D830B-7A6A-4322-B430-DC5BE4D067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BB70B463-5E42-475D-88CD-72426264A42F}"/>
              </a:ext>
            </a:extLst>
          </p:cNvPr>
          <p:cNvSpPr>
            <a:spLocks noGrp="1"/>
          </p:cNvSpPr>
          <p:nvPr>
            <p:ph type="dt" sz="half" idx="10"/>
          </p:nvPr>
        </p:nvSpPr>
        <p:spPr/>
        <p:txBody>
          <a:bodyPr/>
          <a:lstStyle/>
          <a:p>
            <a:fld id="{1BC8E2AF-CEFD-44E0-940B-C8F136A79FCD}" type="datetimeFigureOut">
              <a:rPr lang="en-AU" smtClean="0"/>
              <a:t>4/5/2023</a:t>
            </a:fld>
            <a:endParaRPr lang="en-AU"/>
          </a:p>
        </p:txBody>
      </p:sp>
      <p:sp>
        <p:nvSpPr>
          <p:cNvPr id="5" name="Footer Placeholder 4">
            <a:extLst>
              <a:ext uri="{FF2B5EF4-FFF2-40B4-BE49-F238E27FC236}">
                <a16:creationId xmlns:a16="http://schemas.microsoft.com/office/drawing/2014/main" id="{9E402541-2930-41DE-A975-41562E91723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1A7241E-A5E1-4D77-AA0A-BBEA0925AD7E}"/>
              </a:ext>
            </a:extLst>
          </p:cNvPr>
          <p:cNvSpPr>
            <a:spLocks noGrp="1"/>
          </p:cNvSpPr>
          <p:nvPr>
            <p:ph type="sldNum" sz="quarter" idx="12"/>
          </p:nvPr>
        </p:nvSpPr>
        <p:spPr/>
        <p:txBody>
          <a:bodyPr/>
          <a:lstStyle/>
          <a:p>
            <a:fld id="{D8BA0086-6F6E-4C49-AC04-EA6CB1E57E0D}" type="slidenum">
              <a:rPr lang="en-AU" smtClean="0"/>
              <a:t>‹#›</a:t>
            </a:fld>
            <a:endParaRPr lang="en-AU"/>
          </a:p>
        </p:txBody>
      </p:sp>
    </p:spTree>
    <p:extLst>
      <p:ext uri="{BB962C8B-B14F-4D97-AF65-F5344CB8AC3E}">
        <p14:creationId xmlns:p14="http://schemas.microsoft.com/office/powerpoint/2010/main" val="2999662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405F8-912A-475E-8BCD-63AECE6596DE}"/>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CDFD9368-70B0-4CF1-9092-0503D289A37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AFA94EB-F30B-47BE-9DD1-583273E2F227}"/>
              </a:ext>
            </a:extLst>
          </p:cNvPr>
          <p:cNvSpPr>
            <a:spLocks noGrp="1"/>
          </p:cNvSpPr>
          <p:nvPr>
            <p:ph type="dt" sz="half" idx="10"/>
          </p:nvPr>
        </p:nvSpPr>
        <p:spPr/>
        <p:txBody>
          <a:bodyPr/>
          <a:lstStyle/>
          <a:p>
            <a:fld id="{1BC8E2AF-CEFD-44E0-940B-C8F136A79FCD}" type="datetimeFigureOut">
              <a:rPr lang="en-AU" smtClean="0"/>
              <a:t>4/5/2023</a:t>
            </a:fld>
            <a:endParaRPr lang="en-AU"/>
          </a:p>
        </p:txBody>
      </p:sp>
      <p:sp>
        <p:nvSpPr>
          <p:cNvPr id="5" name="Footer Placeholder 4">
            <a:extLst>
              <a:ext uri="{FF2B5EF4-FFF2-40B4-BE49-F238E27FC236}">
                <a16:creationId xmlns:a16="http://schemas.microsoft.com/office/drawing/2014/main" id="{BDF1AFBA-3AC9-4548-83EB-493CD8D3AFB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4207035-D661-4668-B6B2-C310E7846D96}"/>
              </a:ext>
            </a:extLst>
          </p:cNvPr>
          <p:cNvSpPr>
            <a:spLocks noGrp="1"/>
          </p:cNvSpPr>
          <p:nvPr>
            <p:ph type="sldNum" sz="quarter" idx="12"/>
          </p:nvPr>
        </p:nvSpPr>
        <p:spPr/>
        <p:txBody>
          <a:bodyPr/>
          <a:lstStyle/>
          <a:p>
            <a:fld id="{D8BA0086-6F6E-4C49-AC04-EA6CB1E57E0D}" type="slidenum">
              <a:rPr lang="en-AU" smtClean="0"/>
              <a:t>‹#›</a:t>
            </a:fld>
            <a:endParaRPr lang="en-AU"/>
          </a:p>
        </p:txBody>
      </p:sp>
    </p:spTree>
    <p:extLst>
      <p:ext uri="{BB962C8B-B14F-4D97-AF65-F5344CB8AC3E}">
        <p14:creationId xmlns:p14="http://schemas.microsoft.com/office/powerpoint/2010/main" val="1830648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5D20C8-751D-485B-85A5-F5E62E380F7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48A04F8-C0D4-434F-815E-2D553A676D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7116862-2984-488A-A0D1-93462052FF06}"/>
              </a:ext>
            </a:extLst>
          </p:cNvPr>
          <p:cNvSpPr>
            <a:spLocks noGrp="1"/>
          </p:cNvSpPr>
          <p:nvPr>
            <p:ph type="dt" sz="half" idx="10"/>
          </p:nvPr>
        </p:nvSpPr>
        <p:spPr/>
        <p:txBody>
          <a:bodyPr/>
          <a:lstStyle/>
          <a:p>
            <a:fld id="{1BC8E2AF-CEFD-44E0-940B-C8F136A79FCD}" type="datetimeFigureOut">
              <a:rPr lang="en-AU" smtClean="0"/>
              <a:t>4/5/2023</a:t>
            </a:fld>
            <a:endParaRPr lang="en-AU"/>
          </a:p>
        </p:txBody>
      </p:sp>
      <p:sp>
        <p:nvSpPr>
          <p:cNvPr id="5" name="Footer Placeholder 4">
            <a:extLst>
              <a:ext uri="{FF2B5EF4-FFF2-40B4-BE49-F238E27FC236}">
                <a16:creationId xmlns:a16="http://schemas.microsoft.com/office/drawing/2014/main" id="{857AF102-93CE-4BFF-B3B1-BBF7ED31264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5A63D78-5BF1-4AE0-99BF-E46A11521FE8}"/>
              </a:ext>
            </a:extLst>
          </p:cNvPr>
          <p:cNvSpPr>
            <a:spLocks noGrp="1"/>
          </p:cNvSpPr>
          <p:nvPr>
            <p:ph type="sldNum" sz="quarter" idx="12"/>
          </p:nvPr>
        </p:nvSpPr>
        <p:spPr/>
        <p:txBody>
          <a:bodyPr/>
          <a:lstStyle/>
          <a:p>
            <a:fld id="{D8BA0086-6F6E-4C49-AC04-EA6CB1E57E0D}" type="slidenum">
              <a:rPr lang="en-AU" smtClean="0"/>
              <a:t>‹#›</a:t>
            </a:fld>
            <a:endParaRPr lang="en-AU"/>
          </a:p>
        </p:txBody>
      </p:sp>
    </p:spTree>
    <p:extLst>
      <p:ext uri="{BB962C8B-B14F-4D97-AF65-F5344CB8AC3E}">
        <p14:creationId xmlns:p14="http://schemas.microsoft.com/office/powerpoint/2010/main" val="43750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29284-1044-4529-B9EA-38476D62AB84}"/>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26443DA-CD07-480F-9293-28EF751035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9151049-4835-4500-9226-D9E31558F5A6}"/>
              </a:ext>
            </a:extLst>
          </p:cNvPr>
          <p:cNvSpPr>
            <a:spLocks noGrp="1"/>
          </p:cNvSpPr>
          <p:nvPr>
            <p:ph type="dt" sz="half" idx="10"/>
          </p:nvPr>
        </p:nvSpPr>
        <p:spPr/>
        <p:txBody>
          <a:bodyPr/>
          <a:lstStyle/>
          <a:p>
            <a:fld id="{1BC8E2AF-CEFD-44E0-940B-C8F136A79FCD}" type="datetimeFigureOut">
              <a:rPr lang="en-AU" smtClean="0"/>
              <a:t>4/5/2023</a:t>
            </a:fld>
            <a:endParaRPr lang="en-AU"/>
          </a:p>
        </p:txBody>
      </p:sp>
      <p:sp>
        <p:nvSpPr>
          <p:cNvPr id="5" name="Footer Placeholder 4">
            <a:extLst>
              <a:ext uri="{FF2B5EF4-FFF2-40B4-BE49-F238E27FC236}">
                <a16:creationId xmlns:a16="http://schemas.microsoft.com/office/drawing/2014/main" id="{86DDF6F0-BAC0-48FB-90C2-40E30E29305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81688A9-45A1-4978-8C69-E87C2783A9A2}"/>
              </a:ext>
            </a:extLst>
          </p:cNvPr>
          <p:cNvSpPr>
            <a:spLocks noGrp="1"/>
          </p:cNvSpPr>
          <p:nvPr>
            <p:ph type="sldNum" sz="quarter" idx="12"/>
          </p:nvPr>
        </p:nvSpPr>
        <p:spPr/>
        <p:txBody>
          <a:bodyPr/>
          <a:lstStyle/>
          <a:p>
            <a:fld id="{D8BA0086-6F6E-4C49-AC04-EA6CB1E57E0D}" type="slidenum">
              <a:rPr lang="en-AU" smtClean="0"/>
              <a:t>‹#›</a:t>
            </a:fld>
            <a:endParaRPr lang="en-AU"/>
          </a:p>
        </p:txBody>
      </p:sp>
    </p:spTree>
    <p:extLst>
      <p:ext uri="{BB962C8B-B14F-4D97-AF65-F5344CB8AC3E}">
        <p14:creationId xmlns:p14="http://schemas.microsoft.com/office/powerpoint/2010/main" val="2082303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C4EA-3CC1-4E07-9F4E-4AE6A0BF6A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F5F451D9-F39B-4FB6-AD44-D3831F434B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F7C679-AEE0-4083-9E4F-AD4782408E4E}"/>
              </a:ext>
            </a:extLst>
          </p:cNvPr>
          <p:cNvSpPr>
            <a:spLocks noGrp="1"/>
          </p:cNvSpPr>
          <p:nvPr>
            <p:ph type="dt" sz="half" idx="10"/>
          </p:nvPr>
        </p:nvSpPr>
        <p:spPr/>
        <p:txBody>
          <a:bodyPr/>
          <a:lstStyle/>
          <a:p>
            <a:fld id="{1BC8E2AF-CEFD-44E0-940B-C8F136A79FCD}" type="datetimeFigureOut">
              <a:rPr lang="en-AU" smtClean="0"/>
              <a:t>4/5/2023</a:t>
            </a:fld>
            <a:endParaRPr lang="en-AU"/>
          </a:p>
        </p:txBody>
      </p:sp>
      <p:sp>
        <p:nvSpPr>
          <p:cNvPr id="5" name="Footer Placeholder 4">
            <a:extLst>
              <a:ext uri="{FF2B5EF4-FFF2-40B4-BE49-F238E27FC236}">
                <a16:creationId xmlns:a16="http://schemas.microsoft.com/office/drawing/2014/main" id="{FE7BCD4C-ACC1-41FD-A4C6-68F5F791530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19F58E6-CEF8-484D-A5F9-5587C3FACBCD}"/>
              </a:ext>
            </a:extLst>
          </p:cNvPr>
          <p:cNvSpPr>
            <a:spLocks noGrp="1"/>
          </p:cNvSpPr>
          <p:nvPr>
            <p:ph type="sldNum" sz="quarter" idx="12"/>
          </p:nvPr>
        </p:nvSpPr>
        <p:spPr/>
        <p:txBody>
          <a:bodyPr/>
          <a:lstStyle/>
          <a:p>
            <a:fld id="{D8BA0086-6F6E-4C49-AC04-EA6CB1E57E0D}" type="slidenum">
              <a:rPr lang="en-AU" smtClean="0"/>
              <a:t>‹#›</a:t>
            </a:fld>
            <a:endParaRPr lang="en-AU"/>
          </a:p>
        </p:txBody>
      </p:sp>
    </p:spTree>
    <p:extLst>
      <p:ext uri="{BB962C8B-B14F-4D97-AF65-F5344CB8AC3E}">
        <p14:creationId xmlns:p14="http://schemas.microsoft.com/office/powerpoint/2010/main" val="1098580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885CB-1A4F-41D4-8E57-E8A7448558BD}"/>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87414E2E-47E7-4D0A-8CCC-0587848926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F99B681C-7CED-4A71-BE98-A9A1C3C2F5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741DC42B-5BC1-49AE-B844-B74E165B78A7}"/>
              </a:ext>
            </a:extLst>
          </p:cNvPr>
          <p:cNvSpPr>
            <a:spLocks noGrp="1"/>
          </p:cNvSpPr>
          <p:nvPr>
            <p:ph type="dt" sz="half" idx="10"/>
          </p:nvPr>
        </p:nvSpPr>
        <p:spPr/>
        <p:txBody>
          <a:bodyPr/>
          <a:lstStyle/>
          <a:p>
            <a:fld id="{1BC8E2AF-CEFD-44E0-940B-C8F136A79FCD}" type="datetimeFigureOut">
              <a:rPr lang="en-AU" smtClean="0"/>
              <a:t>4/5/2023</a:t>
            </a:fld>
            <a:endParaRPr lang="en-AU"/>
          </a:p>
        </p:txBody>
      </p:sp>
      <p:sp>
        <p:nvSpPr>
          <p:cNvPr id="6" name="Footer Placeholder 5">
            <a:extLst>
              <a:ext uri="{FF2B5EF4-FFF2-40B4-BE49-F238E27FC236}">
                <a16:creationId xmlns:a16="http://schemas.microsoft.com/office/drawing/2014/main" id="{A9DA9AB4-1015-4A49-B6E2-D50EC3DD58B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79C5366-2238-4848-9752-72AE254041BD}"/>
              </a:ext>
            </a:extLst>
          </p:cNvPr>
          <p:cNvSpPr>
            <a:spLocks noGrp="1"/>
          </p:cNvSpPr>
          <p:nvPr>
            <p:ph type="sldNum" sz="quarter" idx="12"/>
          </p:nvPr>
        </p:nvSpPr>
        <p:spPr/>
        <p:txBody>
          <a:bodyPr/>
          <a:lstStyle/>
          <a:p>
            <a:fld id="{D8BA0086-6F6E-4C49-AC04-EA6CB1E57E0D}" type="slidenum">
              <a:rPr lang="en-AU" smtClean="0"/>
              <a:t>‹#›</a:t>
            </a:fld>
            <a:endParaRPr lang="en-AU"/>
          </a:p>
        </p:txBody>
      </p:sp>
    </p:spTree>
    <p:extLst>
      <p:ext uri="{BB962C8B-B14F-4D97-AF65-F5344CB8AC3E}">
        <p14:creationId xmlns:p14="http://schemas.microsoft.com/office/powerpoint/2010/main" val="2287915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8875F-F292-4F9A-9A17-04137E48B705}"/>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0730C268-F376-4EC1-B2DA-A69ABD6417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08D10F-5333-4E2E-B86B-E43048AC80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89E59285-A1F0-49D0-BD92-A285DE3C51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AA27B0-33BB-49A8-9797-6258BFBAED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4BF273F6-19A3-443B-883F-0E4803BEB73F}"/>
              </a:ext>
            </a:extLst>
          </p:cNvPr>
          <p:cNvSpPr>
            <a:spLocks noGrp="1"/>
          </p:cNvSpPr>
          <p:nvPr>
            <p:ph type="dt" sz="half" idx="10"/>
          </p:nvPr>
        </p:nvSpPr>
        <p:spPr/>
        <p:txBody>
          <a:bodyPr/>
          <a:lstStyle/>
          <a:p>
            <a:fld id="{1BC8E2AF-CEFD-44E0-940B-C8F136A79FCD}" type="datetimeFigureOut">
              <a:rPr lang="en-AU" smtClean="0"/>
              <a:t>4/5/2023</a:t>
            </a:fld>
            <a:endParaRPr lang="en-AU"/>
          </a:p>
        </p:txBody>
      </p:sp>
      <p:sp>
        <p:nvSpPr>
          <p:cNvPr id="8" name="Footer Placeholder 7">
            <a:extLst>
              <a:ext uri="{FF2B5EF4-FFF2-40B4-BE49-F238E27FC236}">
                <a16:creationId xmlns:a16="http://schemas.microsoft.com/office/drawing/2014/main" id="{78D0CD75-D17F-45F3-9E6A-49BD0BE4F167}"/>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D8711EF4-A6DE-43BA-88A1-BD9C7BE8CE05}"/>
              </a:ext>
            </a:extLst>
          </p:cNvPr>
          <p:cNvSpPr>
            <a:spLocks noGrp="1"/>
          </p:cNvSpPr>
          <p:nvPr>
            <p:ph type="sldNum" sz="quarter" idx="12"/>
          </p:nvPr>
        </p:nvSpPr>
        <p:spPr/>
        <p:txBody>
          <a:bodyPr/>
          <a:lstStyle/>
          <a:p>
            <a:fld id="{D8BA0086-6F6E-4C49-AC04-EA6CB1E57E0D}" type="slidenum">
              <a:rPr lang="en-AU" smtClean="0"/>
              <a:t>‹#›</a:t>
            </a:fld>
            <a:endParaRPr lang="en-AU"/>
          </a:p>
        </p:txBody>
      </p:sp>
    </p:spTree>
    <p:extLst>
      <p:ext uri="{BB962C8B-B14F-4D97-AF65-F5344CB8AC3E}">
        <p14:creationId xmlns:p14="http://schemas.microsoft.com/office/powerpoint/2010/main" val="1214533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360AE-9C44-4116-B65F-355CA50CD084}"/>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14101A89-9144-4E83-A832-8ED222236687}"/>
              </a:ext>
            </a:extLst>
          </p:cNvPr>
          <p:cNvSpPr>
            <a:spLocks noGrp="1"/>
          </p:cNvSpPr>
          <p:nvPr>
            <p:ph type="dt" sz="half" idx="10"/>
          </p:nvPr>
        </p:nvSpPr>
        <p:spPr/>
        <p:txBody>
          <a:bodyPr/>
          <a:lstStyle/>
          <a:p>
            <a:fld id="{1BC8E2AF-CEFD-44E0-940B-C8F136A79FCD}" type="datetimeFigureOut">
              <a:rPr lang="en-AU" smtClean="0"/>
              <a:t>4/5/2023</a:t>
            </a:fld>
            <a:endParaRPr lang="en-AU"/>
          </a:p>
        </p:txBody>
      </p:sp>
      <p:sp>
        <p:nvSpPr>
          <p:cNvPr id="4" name="Footer Placeholder 3">
            <a:extLst>
              <a:ext uri="{FF2B5EF4-FFF2-40B4-BE49-F238E27FC236}">
                <a16:creationId xmlns:a16="http://schemas.microsoft.com/office/drawing/2014/main" id="{02EA6E78-5CD0-4B6E-8001-B258FFB23208}"/>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7F8A2EB9-3545-4212-A740-84F5767E478B}"/>
              </a:ext>
            </a:extLst>
          </p:cNvPr>
          <p:cNvSpPr>
            <a:spLocks noGrp="1"/>
          </p:cNvSpPr>
          <p:nvPr>
            <p:ph type="sldNum" sz="quarter" idx="12"/>
          </p:nvPr>
        </p:nvSpPr>
        <p:spPr/>
        <p:txBody>
          <a:bodyPr/>
          <a:lstStyle/>
          <a:p>
            <a:fld id="{D8BA0086-6F6E-4C49-AC04-EA6CB1E57E0D}" type="slidenum">
              <a:rPr lang="en-AU" smtClean="0"/>
              <a:t>‹#›</a:t>
            </a:fld>
            <a:endParaRPr lang="en-AU"/>
          </a:p>
        </p:txBody>
      </p:sp>
    </p:spTree>
    <p:extLst>
      <p:ext uri="{BB962C8B-B14F-4D97-AF65-F5344CB8AC3E}">
        <p14:creationId xmlns:p14="http://schemas.microsoft.com/office/powerpoint/2010/main" val="2399121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2E06D4-032B-4D51-83FD-EBE9305AC297}"/>
              </a:ext>
            </a:extLst>
          </p:cNvPr>
          <p:cNvSpPr>
            <a:spLocks noGrp="1"/>
          </p:cNvSpPr>
          <p:nvPr>
            <p:ph type="dt" sz="half" idx="10"/>
          </p:nvPr>
        </p:nvSpPr>
        <p:spPr/>
        <p:txBody>
          <a:bodyPr/>
          <a:lstStyle/>
          <a:p>
            <a:fld id="{1BC8E2AF-CEFD-44E0-940B-C8F136A79FCD}" type="datetimeFigureOut">
              <a:rPr lang="en-AU" smtClean="0"/>
              <a:t>4/5/2023</a:t>
            </a:fld>
            <a:endParaRPr lang="en-AU"/>
          </a:p>
        </p:txBody>
      </p:sp>
      <p:sp>
        <p:nvSpPr>
          <p:cNvPr id="3" name="Footer Placeholder 2">
            <a:extLst>
              <a:ext uri="{FF2B5EF4-FFF2-40B4-BE49-F238E27FC236}">
                <a16:creationId xmlns:a16="http://schemas.microsoft.com/office/drawing/2014/main" id="{EF11A44A-FD41-4EC7-9819-153BDEAA97AD}"/>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E594CA8E-70B0-4D2A-B216-5C9F8C957C9D}"/>
              </a:ext>
            </a:extLst>
          </p:cNvPr>
          <p:cNvSpPr>
            <a:spLocks noGrp="1"/>
          </p:cNvSpPr>
          <p:nvPr>
            <p:ph type="sldNum" sz="quarter" idx="12"/>
          </p:nvPr>
        </p:nvSpPr>
        <p:spPr/>
        <p:txBody>
          <a:bodyPr/>
          <a:lstStyle/>
          <a:p>
            <a:fld id="{D8BA0086-6F6E-4C49-AC04-EA6CB1E57E0D}" type="slidenum">
              <a:rPr lang="en-AU" smtClean="0"/>
              <a:t>‹#›</a:t>
            </a:fld>
            <a:endParaRPr lang="en-AU"/>
          </a:p>
        </p:txBody>
      </p:sp>
    </p:spTree>
    <p:extLst>
      <p:ext uri="{BB962C8B-B14F-4D97-AF65-F5344CB8AC3E}">
        <p14:creationId xmlns:p14="http://schemas.microsoft.com/office/powerpoint/2010/main" val="1611817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DBF4E-ADBE-493B-BAFD-9D86CAF5E0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E7CCA28D-544B-4B71-A5E1-68E29DA32A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910CF708-EDAC-4F16-99C5-CB730C2306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C05212-B657-4195-831A-EF7BD1A5CC1E}"/>
              </a:ext>
            </a:extLst>
          </p:cNvPr>
          <p:cNvSpPr>
            <a:spLocks noGrp="1"/>
          </p:cNvSpPr>
          <p:nvPr>
            <p:ph type="dt" sz="half" idx="10"/>
          </p:nvPr>
        </p:nvSpPr>
        <p:spPr/>
        <p:txBody>
          <a:bodyPr/>
          <a:lstStyle/>
          <a:p>
            <a:fld id="{1BC8E2AF-CEFD-44E0-940B-C8F136A79FCD}" type="datetimeFigureOut">
              <a:rPr lang="en-AU" smtClean="0"/>
              <a:t>4/5/2023</a:t>
            </a:fld>
            <a:endParaRPr lang="en-AU"/>
          </a:p>
        </p:txBody>
      </p:sp>
      <p:sp>
        <p:nvSpPr>
          <p:cNvPr id="6" name="Footer Placeholder 5">
            <a:extLst>
              <a:ext uri="{FF2B5EF4-FFF2-40B4-BE49-F238E27FC236}">
                <a16:creationId xmlns:a16="http://schemas.microsoft.com/office/drawing/2014/main" id="{E34FB6FE-CB3E-4D9B-819F-7D0CF176D56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E10CE3E-ADA1-480B-9EB5-98A7E339EB40}"/>
              </a:ext>
            </a:extLst>
          </p:cNvPr>
          <p:cNvSpPr>
            <a:spLocks noGrp="1"/>
          </p:cNvSpPr>
          <p:nvPr>
            <p:ph type="sldNum" sz="quarter" idx="12"/>
          </p:nvPr>
        </p:nvSpPr>
        <p:spPr/>
        <p:txBody>
          <a:bodyPr/>
          <a:lstStyle/>
          <a:p>
            <a:fld id="{D8BA0086-6F6E-4C49-AC04-EA6CB1E57E0D}" type="slidenum">
              <a:rPr lang="en-AU" smtClean="0"/>
              <a:t>‹#›</a:t>
            </a:fld>
            <a:endParaRPr lang="en-AU"/>
          </a:p>
        </p:txBody>
      </p:sp>
    </p:spTree>
    <p:extLst>
      <p:ext uri="{BB962C8B-B14F-4D97-AF65-F5344CB8AC3E}">
        <p14:creationId xmlns:p14="http://schemas.microsoft.com/office/powerpoint/2010/main" val="603522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2965A-14A4-46DA-AB6F-32BD5D64CB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22EBC359-33E1-4191-A969-80CD66681D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878A0A3D-7B2D-4C30-A5AF-162C608EC7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D9A6F6-3CD1-439A-9A44-D0F42D8F8B0F}"/>
              </a:ext>
            </a:extLst>
          </p:cNvPr>
          <p:cNvSpPr>
            <a:spLocks noGrp="1"/>
          </p:cNvSpPr>
          <p:nvPr>
            <p:ph type="dt" sz="half" idx="10"/>
          </p:nvPr>
        </p:nvSpPr>
        <p:spPr/>
        <p:txBody>
          <a:bodyPr/>
          <a:lstStyle/>
          <a:p>
            <a:fld id="{1BC8E2AF-CEFD-44E0-940B-C8F136A79FCD}" type="datetimeFigureOut">
              <a:rPr lang="en-AU" smtClean="0"/>
              <a:t>4/5/2023</a:t>
            </a:fld>
            <a:endParaRPr lang="en-AU"/>
          </a:p>
        </p:txBody>
      </p:sp>
      <p:sp>
        <p:nvSpPr>
          <p:cNvPr id="6" name="Footer Placeholder 5">
            <a:extLst>
              <a:ext uri="{FF2B5EF4-FFF2-40B4-BE49-F238E27FC236}">
                <a16:creationId xmlns:a16="http://schemas.microsoft.com/office/drawing/2014/main" id="{89B59E72-84C5-4324-ACAA-38DDCA872DF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2ECBD7C-ADD8-4325-9696-0E1DE6704A0D}"/>
              </a:ext>
            </a:extLst>
          </p:cNvPr>
          <p:cNvSpPr>
            <a:spLocks noGrp="1"/>
          </p:cNvSpPr>
          <p:nvPr>
            <p:ph type="sldNum" sz="quarter" idx="12"/>
          </p:nvPr>
        </p:nvSpPr>
        <p:spPr/>
        <p:txBody>
          <a:bodyPr/>
          <a:lstStyle/>
          <a:p>
            <a:fld id="{D8BA0086-6F6E-4C49-AC04-EA6CB1E57E0D}" type="slidenum">
              <a:rPr lang="en-AU" smtClean="0"/>
              <a:t>‹#›</a:t>
            </a:fld>
            <a:endParaRPr lang="en-AU"/>
          </a:p>
        </p:txBody>
      </p:sp>
    </p:spTree>
    <p:extLst>
      <p:ext uri="{BB962C8B-B14F-4D97-AF65-F5344CB8AC3E}">
        <p14:creationId xmlns:p14="http://schemas.microsoft.com/office/powerpoint/2010/main" val="10854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AECD0C-5045-43D5-B709-19AC11AFEE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1BBE2CD-AF6A-4E98-8A75-10487A97F8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2B64553-75F5-4A01-B3D0-8AA5550CB5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C8E2AF-CEFD-44E0-940B-C8F136A79FCD}" type="datetimeFigureOut">
              <a:rPr lang="en-AU" smtClean="0"/>
              <a:t>4/5/2023</a:t>
            </a:fld>
            <a:endParaRPr lang="en-AU"/>
          </a:p>
        </p:txBody>
      </p:sp>
      <p:sp>
        <p:nvSpPr>
          <p:cNvPr id="5" name="Footer Placeholder 4">
            <a:extLst>
              <a:ext uri="{FF2B5EF4-FFF2-40B4-BE49-F238E27FC236}">
                <a16:creationId xmlns:a16="http://schemas.microsoft.com/office/drawing/2014/main" id="{49992543-74C4-404F-A2B2-D8012CBA01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EE0CB9B6-FC13-49DB-92CD-CEB72AFC72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BA0086-6F6E-4C49-AC04-EA6CB1E57E0D}" type="slidenum">
              <a:rPr lang="en-AU" smtClean="0"/>
              <a:t>‹#›</a:t>
            </a:fld>
            <a:endParaRPr lang="en-AU"/>
          </a:p>
        </p:txBody>
      </p:sp>
    </p:spTree>
    <p:extLst>
      <p:ext uri="{BB962C8B-B14F-4D97-AF65-F5344CB8AC3E}">
        <p14:creationId xmlns:p14="http://schemas.microsoft.com/office/powerpoint/2010/main" val="3044808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creative.unitingchurch.org.a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hyperlink" Target="http://www.creative/" TargetMode="External"/><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about.unimelb.edu.au/leadership/senior-leadership/provost/prof-marcia-langton" TargetMode="External"/><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peo.gov.au/understand-our-parliament/how-parliament-works/the-australian-constitution/australian-constitution/#description1"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hyperlink" Target="https://peo.gov.au/understand-our-parliament/having-your-say/elections-and-voting/referendums-and-plebiscites/"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52274-E52B-4831-8956-F1610BA3B004}"/>
              </a:ext>
            </a:extLst>
          </p:cNvPr>
          <p:cNvSpPr>
            <a:spLocks noGrp="1"/>
          </p:cNvSpPr>
          <p:nvPr>
            <p:ph type="ctrTitle"/>
          </p:nvPr>
        </p:nvSpPr>
        <p:spPr>
          <a:xfrm>
            <a:off x="1524000" y="1122363"/>
            <a:ext cx="9144000" cy="797877"/>
          </a:xfrm>
        </p:spPr>
        <p:txBody>
          <a:bodyPr>
            <a:normAutofit/>
          </a:bodyPr>
          <a:lstStyle/>
          <a:p>
            <a:r>
              <a:rPr lang="en-AU" sz="4000" dirty="0">
                <a:solidFill>
                  <a:srgbClr val="FF0000"/>
                </a:solidFill>
                <a:latin typeface="Arial" panose="020B0604020202020204" pitchFamily="34" charset="0"/>
                <a:cs typeface="Arial" panose="020B0604020202020204" pitchFamily="34" charset="0"/>
              </a:rPr>
              <a:t>Voice to Parliament</a:t>
            </a:r>
          </a:p>
        </p:txBody>
      </p:sp>
      <p:sp>
        <p:nvSpPr>
          <p:cNvPr id="3" name="Subtitle 2">
            <a:extLst>
              <a:ext uri="{FF2B5EF4-FFF2-40B4-BE49-F238E27FC236}">
                <a16:creationId xmlns:a16="http://schemas.microsoft.com/office/drawing/2014/main" id="{E373AEEA-E23A-4ACF-9679-A07284AC0687}"/>
              </a:ext>
            </a:extLst>
          </p:cNvPr>
          <p:cNvSpPr>
            <a:spLocks noGrp="1"/>
          </p:cNvSpPr>
          <p:nvPr>
            <p:ph type="subTitle" idx="1"/>
          </p:nvPr>
        </p:nvSpPr>
        <p:spPr>
          <a:xfrm>
            <a:off x="1391920" y="1965262"/>
            <a:ext cx="9144000" cy="1326578"/>
          </a:xfrm>
        </p:spPr>
        <p:txBody>
          <a:bodyPr/>
          <a:lstStyle/>
          <a:p>
            <a:r>
              <a:rPr lang="en-AU" dirty="0">
                <a:latin typeface="Arial" panose="020B0604020202020204" pitchFamily="34" charset="0"/>
                <a:cs typeface="Arial" panose="020B0604020202020204" pitchFamily="34" charset="0"/>
              </a:rPr>
              <a:t>An introduction and information guide about the referendum to change the Australian Constitution and establish a First Nations Voice enshrined in the Constitution</a:t>
            </a:r>
          </a:p>
        </p:txBody>
      </p:sp>
      <p:sp>
        <p:nvSpPr>
          <p:cNvPr id="5" name="TextBox 4">
            <a:extLst>
              <a:ext uri="{FF2B5EF4-FFF2-40B4-BE49-F238E27FC236}">
                <a16:creationId xmlns:a16="http://schemas.microsoft.com/office/drawing/2014/main" id="{0A101FC4-EC8E-405B-96C4-579764FE656E}"/>
              </a:ext>
            </a:extLst>
          </p:cNvPr>
          <p:cNvSpPr txBox="1"/>
          <p:nvPr/>
        </p:nvSpPr>
        <p:spPr>
          <a:xfrm>
            <a:off x="2971800" y="3357182"/>
            <a:ext cx="5984240" cy="1477328"/>
          </a:xfrm>
          <a:prstGeom prst="rect">
            <a:avLst/>
          </a:prstGeom>
          <a:noFill/>
        </p:spPr>
        <p:txBody>
          <a:bodyPr wrap="square" rtlCol="0">
            <a:spAutoFit/>
          </a:bodyPr>
          <a:lstStyle/>
          <a:p>
            <a:r>
              <a:rPr lang="en-AU" dirty="0"/>
              <a:t>Prepared by the Creative Ministries Network Congregation of the Uniting Church: </a:t>
            </a:r>
            <a:r>
              <a:rPr lang="en-AU" dirty="0">
                <a:hlinkClick r:id="rId2"/>
              </a:rPr>
              <a:t>http://creative.unitingchurch.org.au</a:t>
            </a:r>
            <a:r>
              <a:rPr lang="en-AU" dirty="0"/>
              <a:t>.</a:t>
            </a:r>
          </a:p>
          <a:p>
            <a:r>
              <a:rPr lang="en-AU" dirty="0"/>
              <a:t>Program Co-Ordinator: John Bottomley</a:t>
            </a:r>
          </a:p>
          <a:p>
            <a:r>
              <a:rPr lang="en-AU" dirty="0"/>
              <a:t>Contact: johnbottomley@netspace.net.au</a:t>
            </a:r>
          </a:p>
          <a:p>
            <a:r>
              <a:rPr lang="en-AU" dirty="0"/>
              <a:t>Research and Design: Barry Mitchell and Jenni Mitchell</a:t>
            </a:r>
          </a:p>
        </p:txBody>
      </p:sp>
    </p:spTree>
    <p:extLst>
      <p:ext uri="{BB962C8B-B14F-4D97-AF65-F5344CB8AC3E}">
        <p14:creationId xmlns:p14="http://schemas.microsoft.com/office/powerpoint/2010/main" val="1349579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556D48-7379-4E2B-A9C5-C56376C1893B}"/>
              </a:ext>
            </a:extLst>
          </p:cNvPr>
          <p:cNvSpPr txBox="1"/>
          <p:nvPr/>
        </p:nvSpPr>
        <p:spPr>
          <a:xfrm>
            <a:off x="1249680" y="880795"/>
            <a:ext cx="10119360" cy="400110"/>
          </a:xfrm>
          <a:prstGeom prst="rect">
            <a:avLst/>
          </a:prstGeom>
          <a:noFill/>
        </p:spPr>
        <p:txBody>
          <a:bodyPr wrap="square">
            <a:spAutoFit/>
          </a:bodyPr>
          <a:lstStyle/>
          <a:p>
            <a:pPr algn="ctr"/>
            <a:r>
              <a:rPr lang="en-AU" sz="2000" b="1" dirty="0">
                <a:solidFill>
                  <a:srgbClr val="FF0000"/>
                </a:solidFill>
                <a:latin typeface="Arial" panose="020B0604020202020204" pitchFamily="34" charset="0"/>
                <a:cs typeface="Arial" panose="020B0604020202020204" pitchFamily="34" charset="0"/>
              </a:rPr>
              <a:t>Referendum to allow Fed Govt to count Aboriginal people </a:t>
            </a:r>
            <a:endParaRPr lang="en-AU" sz="2000" dirty="0">
              <a:solidFill>
                <a:srgbClr val="FF000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307462E-40CF-495B-985A-407962289AEF}"/>
              </a:ext>
            </a:extLst>
          </p:cNvPr>
          <p:cNvSpPr txBox="1"/>
          <p:nvPr/>
        </p:nvSpPr>
        <p:spPr>
          <a:xfrm>
            <a:off x="1249680" y="1443841"/>
            <a:ext cx="6238240" cy="4247317"/>
          </a:xfrm>
          <a:prstGeom prst="rect">
            <a:avLst/>
          </a:prstGeom>
          <a:noFill/>
        </p:spPr>
        <p:txBody>
          <a:bodyPr wrap="square">
            <a:spAutoFit/>
          </a:bodyPr>
          <a:lstStyle/>
          <a:p>
            <a:r>
              <a:rPr lang="en-US" dirty="0"/>
              <a:t>The case for changes to the Australian Constitution to allow the Australian Government to legislate on behalf of First Australians, and for them to be counted in the national census, had been argued since the early 20th century.</a:t>
            </a:r>
          </a:p>
          <a:p>
            <a:endParaRPr lang="en-US" dirty="0"/>
          </a:p>
          <a:p>
            <a:r>
              <a:rPr lang="en-US" dirty="0"/>
              <a:t>In February 1967, Prime Minister Harold Holt announced that a referendum would be held asking the Australian people whether they were in favour of changing the Constitution. Members of FCAATSI, the Federal Council for the Advancement of Aborigines and Torres Strait Islanders, met with politicians on both sides of parliament to seek bipartisan support for the referendum.</a:t>
            </a:r>
          </a:p>
          <a:p>
            <a:endParaRPr lang="en-US" dirty="0"/>
          </a:p>
          <a:p>
            <a:r>
              <a:rPr lang="en-US" dirty="0"/>
              <a:t>In May 1967, an extraordinary 90.77% of voters voted in favour of changing the Constitution. It was the largest majority for any referendum in Australian history.</a:t>
            </a:r>
          </a:p>
        </p:txBody>
      </p:sp>
      <p:pic>
        <p:nvPicPr>
          <p:cNvPr id="7" name="Picture 6">
            <a:extLst>
              <a:ext uri="{FF2B5EF4-FFF2-40B4-BE49-F238E27FC236}">
                <a16:creationId xmlns:a16="http://schemas.microsoft.com/office/drawing/2014/main" id="{BDE6B748-BE0E-4094-AD9B-668DC6A8BB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4257" y="3597047"/>
            <a:ext cx="1284732" cy="2269845"/>
          </a:xfrm>
          <a:prstGeom prst="rect">
            <a:avLst/>
          </a:prstGeom>
        </p:spPr>
      </p:pic>
      <p:pic>
        <p:nvPicPr>
          <p:cNvPr id="9" name="Picture 8">
            <a:extLst>
              <a:ext uri="{FF2B5EF4-FFF2-40B4-BE49-F238E27FC236}">
                <a16:creationId xmlns:a16="http://schemas.microsoft.com/office/drawing/2014/main" id="{062AFDC0-9609-4154-A3BE-058DDE8DBA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9105" y="3522295"/>
            <a:ext cx="1885950" cy="2419350"/>
          </a:xfrm>
          <a:prstGeom prst="rect">
            <a:avLst/>
          </a:prstGeom>
        </p:spPr>
      </p:pic>
      <p:pic>
        <p:nvPicPr>
          <p:cNvPr id="11" name="Picture 10">
            <a:extLst>
              <a:ext uri="{FF2B5EF4-FFF2-40B4-BE49-F238E27FC236}">
                <a16:creationId xmlns:a16="http://schemas.microsoft.com/office/drawing/2014/main" id="{1009892D-186A-45B4-BA55-3282BE4BCE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97825" y="1492734"/>
            <a:ext cx="3105150" cy="1476375"/>
          </a:xfrm>
          <a:prstGeom prst="rect">
            <a:avLst/>
          </a:prstGeom>
        </p:spPr>
      </p:pic>
    </p:spTree>
    <p:extLst>
      <p:ext uri="{BB962C8B-B14F-4D97-AF65-F5344CB8AC3E}">
        <p14:creationId xmlns:p14="http://schemas.microsoft.com/office/powerpoint/2010/main" val="71110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2F157D3-DEE6-4410-9262-D729EEF35D3E}"/>
              </a:ext>
            </a:extLst>
          </p:cNvPr>
          <p:cNvSpPr txBox="1"/>
          <p:nvPr/>
        </p:nvSpPr>
        <p:spPr>
          <a:xfrm>
            <a:off x="4785360" y="1351686"/>
            <a:ext cx="6471920" cy="3539430"/>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The historically significant gesture of pouring of a handful of red soil by Gough Whitlam into Vincent Lingiari’s hand on 16 August 1975, </a:t>
            </a:r>
            <a:r>
              <a:rPr lang="en-US" sz="1600" dirty="0" err="1">
                <a:latin typeface="Arial" panose="020B0604020202020204" pitchFamily="34" charset="0"/>
                <a:cs typeface="Arial" panose="020B0604020202020204" pitchFamily="34" charset="0"/>
              </a:rPr>
              <a:t>symbolised</a:t>
            </a:r>
            <a:r>
              <a:rPr lang="en-US" sz="1600" dirty="0">
                <a:latin typeface="Arial" panose="020B0604020202020204" pitchFamily="34" charset="0"/>
                <a:cs typeface="Arial" panose="020B0604020202020204" pitchFamily="34" charset="0"/>
              </a:rPr>
              <a:t> the legal transfer of Wave Hill station back to the </a:t>
            </a:r>
            <a:r>
              <a:rPr lang="en-US" sz="1600" dirty="0" err="1">
                <a:latin typeface="Arial" panose="020B0604020202020204" pitchFamily="34" charset="0"/>
                <a:cs typeface="Arial" panose="020B0604020202020204" pitchFamily="34" charset="0"/>
              </a:rPr>
              <a:t>Gurindji</a:t>
            </a:r>
            <a:r>
              <a:rPr lang="en-US" sz="1600" dirty="0">
                <a:latin typeface="Arial" panose="020B0604020202020204" pitchFamily="34" charset="0"/>
                <a:cs typeface="Arial" panose="020B0604020202020204" pitchFamily="34" charset="0"/>
              </a:rPr>
              <a:t> people. It also meant the </a:t>
            </a:r>
            <a:r>
              <a:rPr lang="en-US" sz="1600" dirty="0" err="1">
                <a:latin typeface="Arial" panose="020B0604020202020204" pitchFamily="34" charset="0"/>
                <a:cs typeface="Arial" panose="020B0604020202020204" pitchFamily="34" charset="0"/>
              </a:rPr>
              <a:t>Gurindji</a:t>
            </a:r>
            <a:r>
              <a:rPr lang="en-US" sz="1600" dirty="0">
                <a:latin typeface="Arial" panose="020B0604020202020204" pitchFamily="34" charset="0"/>
                <a:cs typeface="Arial" panose="020B0604020202020204" pitchFamily="34" charset="0"/>
              </a:rPr>
              <a:t> became the first Aboriginal community to have land returned to them by the Commonwealth Government and would be a turning point - the start of the Aboriginal land rights movement for the rest of Indigenous Australia, that continues even today.</a:t>
            </a:r>
            <a:br>
              <a:rPr lang="en-US" sz="1600" dirty="0">
                <a:latin typeface="Arial" panose="020B0604020202020204" pitchFamily="34" charset="0"/>
                <a:cs typeface="Arial" panose="020B0604020202020204" pitchFamily="34" charset="0"/>
              </a:rPr>
            </a:br>
            <a:br>
              <a:rPr lang="en-US" sz="1600" dirty="0">
                <a:latin typeface="Arial" panose="020B0604020202020204" pitchFamily="34" charset="0"/>
                <a:cs typeface="Arial" panose="020B0604020202020204" pitchFamily="34" charset="0"/>
              </a:rPr>
            </a:br>
            <a:r>
              <a:rPr lang="en-US" sz="1600" i="1" dirty="0">
                <a:latin typeface="Arial" panose="020B0604020202020204" pitchFamily="34" charset="0"/>
                <a:cs typeface="Arial" panose="020B0604020202020204" pitchFamily="34" charset="0"/>
              </a:rPr>
              <a:t>“Vincent Lingiari, I solemnly hand to you these deeds as proof, in Australian law, that these lands belong to the </a:t>
            </a:r>
            <a:r>
              <a:rPr lang="en-US" sz="1600" i="1" dirty="0" err="1">
                <a:latin typeface="Arial" panose="020B0604020202020204" pitchFamily="34" charset="0"/>
                <a:cs typeface="Arial" panose="020B0604020202020204" pitchFamily="34" charset="0"/>
              </a:rPr>
              <a:t>Gurindji</a:t>
            </a:r>
            <a:r>
              <a:rPr lang="en-US" sz="1600" i="1" dirty="0">
                <a:latin typeface="Arial" panose="020B0604020202020204" pitchFamily="34" charset="0"/>
                <a:cs typeface="Arial" panose="020B0604020202020204" pitchFamily="34" charset="0"/>
              </a:rPr>
              <a:t> people and I put into your hands part of the earth itself as a sign that this land will be the possession of you and your children forever,” </a:t>
            </a:r>
            <a:r>
              <a:rPr lang="en-US" sz="1600" dirty="0">
                <a:latin typeface="Arial" panose="020B0604020202020204" pitchFamily="34" charset="0"/>
                <a:cs typeface="Arial" panose="020B0604020202020204" pitchFamily="34" charset="0"/>
              </a:rPr>
              <a:t>Gough Whitlam said.</a:t>
            </a:r>
          </a:p>
        </p:txBody>
      </p:sp>
      <p:sp>
        <p:nvSpPr>
          <p:cNvPr id="5" name="TextBox 4">
            <a:extLst>
              <a:ext uri="{FF2B5EF4-FFF2-40B4-BE49-F238E27FC236}">
                <a16:creationId xmlns:a16="http://schemas.microsoft.com/office/drawing/2014/main" id="{9DE803E1-9BFE-4C02-AB4E-315A79940023}"/>
              </a:ext>
            </a:extLst>
          </p:cNvPr>
          <p:cNvSpPr txBox="1"/>
          <p:nvPr/>
        </p:nvSpPr>
        <p:spPr>
          <a:xfrm>
            <a:off x="4307840" y="883920"/>
            <a:ext cx="6949440" cy="400110"/>
          </a:xfrm>
          <a:prstGeom prst="rect">
            <a:avLst/>
          </a:prstGeom>
          <a:noFill/>
        </p:spPr>
        <p:txBody>
          <a:bodyPr wrap="square" rtlCol="0">
            <a:spAutoFit/>
          </a:bodyPr>
          <a:lstStyle/>
          <a:p>
            <a:pPr algn="ctr"/>
            <a:r>
              <a:rPr lang="en-AU" sz="2000" b="1" dirty="0">
                <a:solidFill>
                  <a:srgbClr val="FF0000"/>
                </a:solidFill>
                <a:latin typeface="Arial" panose="020B0604020202020204" pitchFamily="34" charset="0"/>
                <a:cs typeface="Arial" panose="020B0604020202020204" pitchFamily="34" charset="0"/>
              </a:rPr>
              <a:t>“These lands belong to the Gurindji people”</a:t>
            </a:r>
          </a:p>
        </p:txBody>
      </p:sp>
      <p:sp>
        <p:nvSpPr>
          <p:cNvPr id="6" name="Rectangle 1">
            <a:extLst>
              <a:ext uri="{FF2B5EF4-FFF2-40B4-BE49-F238E27FC236}">
                <a16:creationId xmlns:a16="http://schemas.microsoft.com/office/drawing/2014/main" id="{57F4A10D-1CE7-4702-A830-210CF3DC454C}"/>
              </a:ext>
            </a:extLst>
          </p:cNvPr>
          <p:cNvSpPr>
            <a:spLocks noChangeArrowheads="1"/>
          </p:cNvSpPr>
          <p:nvPr/>
        </p:nvSpPr>
        <p:spPr bwMode="auto">
          <a:xfrm>
            <a:off x="0" y="-253915"/>
            <a:ext cx="18473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6D260245-7DC3-4445-8C3D-97B3BD9A3F2C}"/>
              </a:ext>
            </a:extLst>
          </p:cNvPr>
          <p:cNvSpPr txBox="1"/>
          <p:nvPr/>
        </p:nvSpPr>
        <p:spPr>
          <a:xfrm>
            <a:off x="843280" y="5003874"/>
            <a:ext cx="10076643" cy="83099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rPr>
              <a:t>In response, Vincent Lingiari said: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rPr>
              <a:t>"</a:t>
            </a:r>
            <a:r>
              <a:rPr kumimoji="0" lang="en-US" altLang="en-US" sz="1600" b="0" i="1" u="none" strike="noStrike" cap="none" normalizeH="0" baseline="0" dirty="0">
                <a:ln>
                  <a:noFill/>
                </a:ln>
                <a:solidFill>
                  <a:schemeClr val="tx1"/>
                </a:solidFill>
                <a:effectLst/>
                <a:latin typeface="Arial" panose="020B0604020202020204" pitchFamily="34" charset="0"/>
              </a:rPr>
              <a:t>Let us live happily together as mates, let us not make it hard for each other... We want to live in a better way together, Aboriginals and white men, let us not fight over anything, let us be mates.”</a:t>
            </a:r>
          </a:p>
        </p:txBody>
      </p:sp>
      <p:pic>
        <p:nvPicPr>
          <p:cNvPr id="14" name="Picture 13">
            <a:extLst>
              <a:ext uri="{FF2B5EF4-FFF2-40B4-BE49-F238E27FC236}">
                <a16:creationId xmlns:a16="http://schemas.microsoft.com/office/drawing/2014/main" id="{9376BB73-C6B0-4AB4-BCA5-4F178960AB00}"/>
              </a:ext>
            </a:extLst>
          </p:cNvPr>
          <p:cNvPicPr>
            <a:picLocks noChangeAspect="1"/>
          </p:cNvPicPr>
          <p:nvPr/>
        </p:nvPicPr>
        <p:blipFill rotWithShape="1">
          <a:blip r:embed="rId2">
            <a:extLst>
              <a:ext uri="{28A0092B-C50C-407E-A947-70E740481C1C}">
                <a14:useLocalDpi xmlns:a14="http://schemas.microsoft.com/office/drawing/2010/main" val="0"/>
              </a:ext>
            </a:extLst>
          </a:blip>
          <a:srcRect l="6623" t="17010" r="8222" b="5688"/>
          <a:stretch/>
        </p:blipFill>
        <p:spPr>
          <a:xfrm>
            <a:off x="843280" y="1330349"/>
            <a:ext cx="3942080" cy="3596428"/>
          </a:xfrm>
          <a:prstGeom prst="rect">
            <a:avLst/>
          </a:prstGeom>
        </p:spPr>
      </p:pic>
    </p:spTree>
    <p:extLst>
      <p:ext uri="{BB962C8B-B14F-4D97-AF65-F5344CB8AC3E}">
        <p14:creationId xmlns:p14="http://schemas.microsoft.com/office/powerpoint/2010/main" val="1024177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64447C-9188-446F-A2AF-75A4BCD51BEA}"/>
              </a:ext>
            </a:extLst>
          </p:cNvPr>
          <p:cNvSpPr txBox="1"/>
          <p:nvPr/>
        </p:nvSpPr>
        <p:spPr>
          <a:xfrm>
            <a:off x="1361440" y="696121"/>
            <a:ext cx="9695250" cy="400110"/>
          </a:xfrm>
          <a:prstGeom prst="rect">
            <a:avLst/>
          </a:prstGeom>
          <a:noFill/>
        </p:spPr>
        <p:txBody>
          <a:bodyPr wrap="square">
            <a:spAutoFit/>
          </a:bodyPr>
          <a:lstStyle/>
          <a:p>
            <a:pPr algn="ctr"/>
            <a:r>
              <a:rPr lang="en-AU" sz="2000" b="1" dirty="0">
                <a:solidFill>
                  <a:srgbClr val="FF0000"/>
                </a:solidFill>
                <a:latin typeface="Arial" panose="020B0604020202020204" pitchFamily="34" charset="0"/>
                <a:cs typeface="Arial" panose="020B0604020202020204" pitchFamily="34" charset="0"/>
              </a:rPr>
              <a:t>High Court Mabo decision, wiping out terra nullius</a:t>
            </a:r>
          </a:p>
        </p:txBody>
      </p:sp>
      <p:pic>
        <p:nvPicPr>
          <p:cNvPr id="7" name="Picture 6">
            <a:extLst>
              <a:ext uri="{FF2B5EF4-FFF2-40B4-BE49-F238E27FC236}">
                <a16:creationId xmlns:a16="http://schemas.microsoft.com/office/drawing/2014/main" id="{F0E81E82-B2B6-4A0B-9CAD-0421C28787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4676" y="1363973"/>
            <a:ext cx="2822014" cy="1580328"/>
          </a:xfrm>
          <a:prstGeom prst="rect">
            <a:avLst/>
          </a:prstGeom>
        </p:spPr>
      </p:pic>
      <p:pic>
        <p:nvPicPr>
          <p:cNvPr id="9" name="Picture 8">
            <a:extLst>
              <a:ext uri="{FF2B5EF4-FFF2-40B4-BE49-F238E27FC236}">
                <a16:creationId xmlns:a16="http://schemas.microsoft.com/office/drawing/2014/main" id="{116D3B9F-A9FC-4296-A9AC-480590BD0D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4676" y="3224128"/>
            <a:ext cx="2822014" cy="1481557"/>
          </a:xfrm>
          <a:prstGeom prst="rect">
            <a:avLst/>
          </a:prstGeom>
        </p:spPr>
      </p:pic>
      <p:pic>
        <p:nvPicPr>
          <p:cNvPr id="11" name="Picture 10">
            <a:extLst>
              <a:ext uri="{FF2B5EF4-FFF2-40B4-BE49-F238E27FC236}">
                <a16:creationId xmlns:a16="http://schemas.microsoft.com/office/drawing/2014/main" id="{8F322063-F167-44C6-9C79-C9EEF1ACF5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5724" y="4950026"/>
            <a:ext cx="2394433" cy="1580327"/>
          </a:xfrm>
          <a:prstGeom prst="rect">
            <a:avLst/>
          </a:prstGeom>
        </p:spPr>
      </p:pic>
      <p:sp>
        <p:nvSpPr>
          <p:cNvPr id="2" name="TextBox 1">
            <a:extLst>
              <a:ext uri="{FF2B5EF4-FFF2-40B4-BE49-F238E27FC236}">
                <a16:creationId xmlns:a16="http://schemas.microsoft.com/office/drawing/2014/main" id="{CCE04205-BA78-4378-8058-1A578963DAD1}"/>
              </a:ext>
            </a:extLst>
          </p:cNvPr>
          <p:cNvSpPr txBox="1"/>
          <p:nvPr/>
        </p:nvSpPr>
        <p:spPr>
          <a:xfrm>
            <a:off x="1259840" y="1218401"/>
            <a:ext cx="6878320" cy="5509200"/>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On 3 June 1992, the High Court of Australia handed down its landmark ruling on </a:t>
            </a:r>
            <a:r>
              <a:rPr lang="en-US" sz="1600" i="1" dirty="0">
                <a:latin typeface="Arial" panose="020B0604020202020204" pitchFamily="34" charset="0"/>
                <a:cs typeface="Arial" panose="020B0604020202020204" pitchFamily="34" charset="0"/>
              </a:rPr>
              <a:t>Mabo v Queensland No. 2 </a:t>
            </a:r>
            <a:r>
              <a:rPr lang="en-US" sz="1600" dirty="0">
                <a:latin typeface="Arial" panose="020B0604020202020204" pitchFamily="34" charset="0"/>
                <a:cs typeface="Arial" panose="020B0604020202020204" pitchFamily="34" charset="0"/>
              </a:rPr>
              <a:t>establishing the principle of native title rights in Australian common law.</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 judgment overturned the concept of </a:t>
            </a:r>
            <a:r>
              <a:rPr lang="en-US" sz="1600" i="1" dirty="0">
                <a:latin typeface="Arial" panose="020B0604020202020204" pitchFamily="34" charset="0"/>
                <a:cs typeface="Arial" panose="020B0604020202020204" pitchFamily="34" charset="0"/>
              </a:rPr>
              <a:t>terra nullius</a:t>
            </a:r>
            <a:r>
              <a:rPr lang="en-US" sz="1600" dirty="0">
                <a:latin typeface="Arial" panose="020B0604020202020204" pitchFamily="34" charset="0"/>
                <a:cs typeface="Arial" panose="020B0604020202020204" pitchFamily="34" charset="0"/>
              </a:rPr>
              <a:t> – that Australia was a ‘land belonging to no-one’ at the time James Cook in 1770 declared possession in the name of the British Crown.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 case was led by Edward </a:t>
            </a:r>
            <a:r>
              <a:rPr lang="en-US" sz="1600" dirty="0" err="1">
                <a:latin typeface="Arial" panose="020B0604020202020204" pitchFamily="34" charset="0"/>
                <a:cs typeface="Arial" panose="020B0604020202020204" pitchFamily="34" charset="0"/>
              </a:rPr>
              <a:t>Koiki</a:t>
            </a:r>
            <a:r>
              <a:rPr lang="en-US" sz="1600" dirty="0">
                <a:latin typeface="Arial" panose="020B0604020202020204" pitchFamily="34" charset="0"/>
                <a:cs typeface="Arial" panose="020B0604020202020204" pitchFamily="34" charset="0"/>
              </a:rPr>
              <a:t> (Eddie) Mabo, plus 4 others, on behalf of the Meriam people of Dauer, </a:t>
            </a:r>
            <a:r>
              <a:rPr lang="en-US" sz="1600" dirty="0" err="1">
                <a:latin typeface="Arial" panose="020B0604020202020204" pitchFamily="34" charset="0"/>
                <a:cs typeface="Arial" panose="020B0604020202020204" pitchFamily="34" charset="0"/>
              </a:rPr>
              <a:t>Waier</a:t>
            </a:r>
            <a:r>
              <a:rPr lang="en-US" sz="1600" dirty="0">
                <a:latin typeface="Arial" panose="020B0604020202020204" pitchFamily="34" charset="0"/>
                <a:cs typeface="Arial" panose="020B0604020202020204" pitchFamily="34" charset="0"/>
              </a:rPr>
              <a:t> and Mer of the Murray Island Group in the Torres Strait, claiming ownership of their traditional lands.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It was the culmination of legal proceedings which began 10 years earlier when the plaintiffs had brought their first action against the State of Queensland and the Commonwealth claiming native title to the Murray Islands.</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 Court found that the Meriam people continued to occupy the islands, as they had for generations before the first European contact and were ‘entitled as against the whole world to possession, occupation, use and enjoyment of the lands of the Murray Islands'. </a:t>
            </a:r>
          </a:p>
          <a:p>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7209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38E44B-47AA-4356-946C-9216273A55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138" y="1550908"/>
            <a:ext cx="4016772" cy="4016772"/>
          </a:xfrm>
          <a:prstGeom prst="rect">
            <a:avLst/>
          </a:prstGeom>
        </p:spPr>
      </p:pic>
      <p:sp>
        <p:nvSpPr>
          <p:cNvPr id="3" name="TextBox 2">
            <a:extLst>
              <a:ext uri="{FF2B5EF4-FFF2-40B4-BE49-F238E27FC236}">
                <a16:creationId xmlns:a16="http://schemas.microsoft.com/office/drawing/2014/main" id="{EFA56882-F61E-4003-87D9-3B44D2D3993C}"/>
              </a:ext>
            </a:extLst>
          </p:cNvPr>
          <p:cNvSpPr txBox="1"/>
          <p:nvPr/>
        </p:nvSpPr>
        <p:spPr>
          <a:xfrm>
            <a:off x="1161606" y="718860"/>
            <a:ext cx="9354646" cy="400110"/>
          </a:xfrm>
          <a:prstGeom prst="rect">
            <a:avLst/>
          </a:prstGeom>
          <a:noFill/>
        </p:spPr>
        <p:txBody>
          <a:bodyPr wrap="square" rtlCol="0">
            <a:spAutoFit/>
          </a:bodyPr>
          <a:lstStyle/>
          <a:p>
            <a:pPr algn="ctr"/>
            <a:r>
              <a:rPr lang="en-AU" sz="2000" b="1" dirty="0">
                <a:solidFill>
                  <a:srgbClr val="FF0000"/>
                </a:solidFill>
                <a:latin typeface="Arial" panose="020B0604020202020204" pitchFamily="34" charset="0"/>
                <a:cs typeface="Arial" panose="020B0604020202020204" pitchFamily="34" charset="0"/>
              </a:rPr>
              <a:t>Paul Keating’s Redfern Park Speech – a moment in history</a:t>
            </a:r>
          </a:p>
        </p:txBody>
      </p:sp>
      <p:sp>
        <p:nvSpPr>
          <p:cNvPr id="5" name="TextBox 4">
            <a:extLst>
              <a:ext uri="{FF2B5EF4-FFF2-40B4-BE49-F238E27FC236}">
                <a16:creationId xmlns:a16="http://schemas.microsoft.com/office/drawing/2014/main" id="{42565972-6214-4BD6-A251-47DD216490E8}"/>
              </a:ext>
            </a:extLst>
          </p:cNvPr>
          <p:cNvSpPr txBox="1"/>
          <p:nvPr/>
        </p:nvSpPr>
        <p:spPr>
          <a:xfrm>
            <a:off x="5137594" y="1118970"/>
            <a:ext cx="5892800" cy="5208670"/>
          </a:xfrm>
          <a:prstGeom prst="rect">
            <a:avLst/>
          </a:prstGeom>
          <a:noFill/>
        </p:spPr>
        <p:txBody>
          <a:bodyPr wrap="square">
            <a:spAutoFit/>
          </a:bodyPr>
          <a:lstStyle/>
          <a:p>
            <a:pPr fontAlgn="base">
              <a:lnSpc>
                <a:spcPct val="107000"/>
              </a:lnSpc>
              <a:spcAft>
                <a:spcPts val="1350"/>
              </a:spcAft>
            </a:pPr>
            <a:r>
              <a:rPr lang="en-AU" dirty="0">
                <a:effectLst/>
                <a:latin typeface="Arial" panose="020B0604020202020204" pitchFamily="34" charset="0"/>
                <a:ea typeface="Times New Roman" panose="02020603050405020304" pitchFamily="18" charset="0"/>
                <a:cs typeface="Arial" panose="020B0604020202020204" pitchFamily="34" charset="0"/>
              </a:rPr>
              <a:t>Few of those who were present were aware that they were witnessing history: A politician admitting that "we committed the murders", "we took the lands", "we brought the diseases" and "we took the children".</a:t>
            </a:r>
            <a:endParaRPr lang="en-AU" dirty="0">
              <a:effectLst/>
              <a:latin typeface="Arial" panose="020B0604020202020204" pitchFamily="34" charset="0"/>
              <a:ea typeface="Calibri" panose="020F0502020204030204" pitchFamily="34" charset="0"/>
              <a:cs typeface="Arial" panose="020B0604020202020204" pitchFamily="34" charset="0"/>
            </a:endParaRPr>
          </a:p>
          <a:p>
            <a:pPr fontAlgn="base">
              <a:lnSpc>
                <a:spcPct val="107000"/>
              </a:lnSpc>
              <a:spcAft>
                <a:spcPts val="800"/>
              </a:spcAft>
            </a:pPr>
            <a:r>
              <a:rPr lang="en-AU" dirty="0">
                <a:effectLst/>
                <a:latin typeface="Arial" panose="020B0604020202020204" pitchFamily="34" charset="0"/>
                <a:ea typeface="Times New Roman" panose="02020603050405020304" pitchFamily="18" charset="0"/>
                <a:cs typeface="Arial" panose="020B0604020202020204" pitchFamily="34" charset="0"/>
              </a:rPr>
              <a:t>Prime Minister Paul Keating delivered the speech in Redfern Park on 10 December 1992, launching Australia's program for the </a:t>
            </a:r>
            <a:r>
              <a:rPr lang="en-AU" i="1" dirty="0">
                <a:effectLst/>
                <a:latin typeface="Arial" panose="020B0604020202020204" pitchFamily="34" charset="0"/>
                <a:ea typeface="Times New Roman" panose="02020603050405020304" pitchFamily="18" charset="0"/>
                <a:cs typeface="Arial" panose="020B0604020202020204" pitchFamily="34" charset="0"/>
              </a:rPr>
              <a:t>International Year of the World's Indigenous People</a:t>
            </a:r>
            <a:r>
              <a:rPr lang="en-AU" dirty="0">
                <a:effectLst/>
                <a:latin typeface="Arial" panose="020B0604020202020204" pitchFamily="34" charset="0"/>
                <a:ea typeface="Times New Roman" panose="02020603050405020304" pitchFamily="18" charset="0"/>
                <a:cs typeface="Arial" panose="020B0604020202020204" pitchFamily="34" charset="0"/>
              </a:rPr>
              <a:t>. The National Archives of Australia record the title of this speech as </a:t>
            </a:r>
            <a:r>
              <a:rPr lang="en-AU" i="1" dirty="0">
                <a:effectLst/>
                <a:latin typeface="Arial" panose="020B0604020202020204" pitchFamily="34" charset="0"/>
                <a:ea typeface="Times New Roman" panose="02020603050405020304" pitchFamily="18" charset="0"/>
                <a:cs typeface="Arial" panose="020B0604020202020204" pitchFamily="34" charset="0"/>
              </a:rPr>
              <a:t>Opportunity and care, dignity and hope, 1993</a:t>
            </a:r>
            <a:r>
              <a:rPr lang="en-AU" dirty="0">
                <a:effectLst/>
                <a:latin typeface="Arial" panose="020B0604020202020204" pitchFamily="34" charset="0"/>
                <a:ea typeface="Times New Roman" panose="02020603050405020304" pitchFamily="18" charset="0"/>
                <a:cs typeface="Arial" panose="020B0604020202020204" pitchFamily="34" charset="0"/>
              </a:rPr>
              <a:t>.</a:t>
            </a:r>
            <a:endParaRPr lang="en-AU" dirty="0">
              <a:effectLst/>
              <a:latin typeface="Arial" panose="020B0604020202020204" pitchFamily="34" charset="0"/>
              <a:ea typeface="Calibri" panose="020F0502020204030204" pitchFamily="34" charset="0"/>
              <a:cs typeface="Arial" panose="020B0604020202020204" pitchFamily="34" charset="0"/>
            </a:endParaRPr>
          </a:p>
          <a:p>
            <a:pPr fontAlgn="base">
              <a:lnSpc>
                <a:spcPct val="107000"/>
              </a:lnSpc>
              <a:spcAft>
                <a:spcPts val="800"/>
              </a:spcAft>
            </a:pPr>
            <a:r>
              <a:rPr lang="en-AU" dirty="0">
                <a:effectLst/>
                <a:latin typeface="Arial" panose="020B0604020202020204" pitchFamily="34" charset="0"/>
                <a:ea typeface="Times New Roman" panose="02020603050405020304" pitchFamily="18" charset="0"/>
                <a:cs typeface="Arial" panose="020B0604020202020204" pitchFamily="34" charset="0"/>
              </a:rPr>
              <a:t>Keating delivered the speech 6 months after the High Court’s Mabo decision on native title.</a:t>
            </a:r>
            <a:endParaRPr lang="en-AU" dirty="0">
              <a:effectLst/>
              <a:latin typeface="Arial" panose="020B0604020202020204" pitchFamily="34" charset="0"/>
              <a:ea typeface="Calibri" panose="020F0502020204030204" pitchFamily="34" charset="0"/>
              <a:cs typeface="Arial" panose="020B0604020202020204" pitchFamily="34" charset="0"/>
            </a:endParaRPr>
          </a:p>
          <a:p>
            <a:pPr fontAlgn="base">
              <a:lnSpc>
                <a:spcPct val="107000"/>
              </a:lnSpc>
              <a:spcAft>
                <a:spcPts val="800"/>
              </a:spcAft>
            </a:pPr>
            <a:r>
              <a:rPr lang="en-AU" dirty="0">
                <a:effectLst/>
                <a:latin typeface="Arial" panose="020B0604020202020204" pitchFamily="34" charset="0"/>
                <a:ea typeface="Times New Roman" panose="02020603050405020304" pitchFamily="18" charset="0"/>
                <a:cs typeface="Arial" panose="020B0604020202020204" pitchFamily="34" charset="0"/>
              </a:rPr>
              <a:t> Media did not give much attention to the speech at the time, but it is now regarded by many as one of the greatest Australian speeches.</a:t>
            </a:r>
          </a:p>
          <a:p>
            <a:pPr algn="r" fontAlgn="base">
              <a:lnSpc>
                <a:spcPct val="107000"/>
              </a:lnSpc>
              <a:spcAft>
                <a:spcPts val="800"/>
              </a:spcAft>
            </a:pPr>
            <a:r>
              <a:rPr lang="en-AU" sz="1200" i="1" dirty="0">
                <a:latin typeface="Trebuchet MS" panose="020B060302020202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www.creative</a:t>
            </a:r>
            <a:r>
              <a:rPr lang="en-AU" sz="1200" i="1" dirty="0">
                <a:latin typeface="Trebuchet MS" panose="020B0603020202020204" pitchFamily="34" charset="0"/>
                <a:ea typeface="Times New Roman" panose="02020603050405020304" pitchFamily="18" charset="0"/>
                <a:cs typeface="Times New Roman" panose="02020603050405020304" pitchFamily="18" charset="0"/>
              </a:rPr>
              <a:t>spirits.info/aboriginalculture</a:t>
            </a:r>
            <a:r>
              <a:rPr lang="en-AU" sz="1200" i="1" dirty="0">
                <a:effectLst/>
                <a:latin typeface="Trebuchet MS" panose="020B0603020202020204" pitchFamily="34" charset="0"/>
                <a:ea typeface="Times New Roman" panose="02020603050405020304" pitchFamily="18" charset="0"/>
                <a:cs typeface="Times New Roman" panose="02020603050405020304" pitchFamily="18" charset="0"/>
              </a:rPr>
              <a:t> </a:t>
            </a:r>
            <a:endParaRPr lang="en-AU" sz="1200" i="1" dirty="0">
              <a:effectLst/>
              <a:latin typeface="Trebuchet MS" panose="020B06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67831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51B39C-BEA7-417B-AB04-441DCFA681C2}"/>
              </a:ext>
            </a:extLst>
          </p:cNvPr>
          <p:cNvSpPr txBox="1"/>
          <p:nvPr/>
        </p:nvSpPr>
        <p:spPr>
          <a:xfrm>
            <a:off x="2739984" y="798629"/>
            <a:ext cx="7917110" cy="400110"/>
          </a:xfrm>
          <a:prstGeom prst="rect">
            <a:avLst/>
          </a:prstGeom>
          <a:noFill/>
        </p:spPr>
        <p:txBody>
          <a:bodyPr wrap="square">
            <a:spAutoFit/>
          </a:bodyPr>
          <a:lstStyle/>
          <a:p>
            <a:r>
              <a:rPr lang="en-AU" sz="2000" b="1" dirty="0">
                <a:solidFill>
                  <a:srgbClr val="FF0000"/>
                </a:solidFill>
                <a:latin typeface="Arial" panose="020B0604020202020204" pitchFamily="34" charset="0"/>
                <a:cs typeface="Arial" panose="020B0604020202020204" pitchFamily="34" charset="0"/>
              </a:rPr>
              <a:t>2008: Apology to the Stolen Generations by Kevin Rudd</a:t>
            </a:r>
          </a:p>
        </p:txBody>
      </p:sp>
      <p:pic>
        <p:nvPicPr>
          <p:cNvPr id="5" name="Picture 4">
            <a:extLst>
              <a:ext uri="{FF2B5EF4-FFF2-40B4-BE49-F238E27FC236}">
                <a16:creationId xmlns:a16="http://schemas.microsoft.com/office/drawing/2014/main" id="{77C9309F-B71D-4494-8763-15654928D1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7464" y="1744743"/>
            <a:ext cx="3248777" cy="2161913"/>
          </a:xfrm>
          <a:prstGeom prst="rect">
            <a:avLst/>
          </a:prstGeom>
        </p:spPr>
      </p:pic>
      <p:pic>
        <p:nvPicPr>
          <p:cNvPr id="7" name="Picture 6">
            <a:extLst>
              <a:ext uri="{FF2B5EF4-FFF2-40B4-BE49-F238E27FC236}">
                <a16:creationId xmlns:a16="http://schemas.microsoft.com/office/drawing/2014/main" id="{007D2B3D-D3BE-4679-BEC1-67FB5B9678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5040" y="1952116"/>
            <a:ext cx="4577251" cy="3717163"/>
          </a:xfrm>
          <a:prstGeom prst="rect">
            <a:avLst/>
          </a:prstGeom>
        </p:spPr>
      </p:pic>
      <p:pic>
        <p:nvPicPr>
          <p:cNvPr id="9" name="Picture 8">
            <a:extLst>
              <a:ext uri="{FF2B5EF4-FFF2-40B4-BE49-F238E27FC236}">
                <a16:creationId xmlns:a16="http://schemas.microsoft.com/office/drawing/2014/main" id="{F39A0243-649C-4031-87D9-9D6D04B9F2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0854" y="4209609"/>
            <a:ext cx="3049202" cy="2096171"/>
          </a:xfrm>
          <a:prstGeom prst="rect">
            <a:avLst/>
          </a:prstGeom>
        </p:spPr>
      </p:pic>
    </p:spTree>
    <p:extLst>
      <p:ext uri="{BB962C8B-B14F-4D97-AF65-F5344CB8AC3E}">
        <p14:creationId xmlns:p14="http://schemas.microsoft.com/office/powerpoint/2010/main" val="2042833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CEB993-8766-4DB5-BA96-1DD78FFD01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2650" y="1209675"/>
            <a:ext cx="7886700" cy="4438650"/>
          </a:xfrm>
          <a:prstGeom prst="rect">
            <a:avLst/>
          </a:prstGeom>
          <a:ln>
            <a:solidFill>
              <a:srgbClr val="C00000"/>
            </a:solidFill>
          </a:ln>
        </p:spPr>
      </p:pic>
      <p:sp>
        <p:nvSpPr>
          <p:cNvPr id="2" name="TextBox 1">
            <a:extLst>
              <a:ext uri="{FF2B5EF4-FFF2-40B4-BE49-F238E27FC236}">
                <a16:creationId xmlns:a16="http://schemas.microsoft.com/office/drawing/2014/main" id="{CF44BA5D-7460-4598-B1F2-AD6255E657B8}"/>
              </a:ext>
            </a:extLst>
          </p:cNvPr>
          <p:cNvSpPr txBox="1"/>
          <p:nvPr/>
        </p:nvSpPr>
        <p:spPr>
          <a:xfrm>
            <a:off x="3196206" y="679508"/>
            <a:ext cx="5788403" cy="400110"/>
          </a:xfrm>
          <a:prstGeom prst="rect">
            <a:avLst/>
          </a:prstGeom>
          <a:noFill/>
        </p:spPr>
        <p:txBody>
          <a:bodyPr wrap="square" rtlCol="0">
            <a:spAutoFit/>
          </a:bodyPr>
          <a:lstStyle/>
          <a:p>
            <a:pPr algn="ctr"/>
            <a:r>
              <a:rPr lang="en-AU" sz="2000" b="1" dirty="0" err="1">
                <a:solidFill>
                  <a:srgbClr val="FF0000"/>
                </a:solidFill>
              </a:rPr>
              <a:t>Garma</a:t>
            </a:r>
            <a:r>
              <a:rPr lang="en-AU" sz="2000" b="1" dirty="0">
                <a:solidFill>
                  <a:srgbClr val="FF0000"/>
                </a:solidFill>
              </a:rPr>
              <a:t> Festival, Northern Territory, 30 July 2022</a:t>
            </a:r>
          </a:p>
        </p:txBody>
      </p:sp>
    </p:spTree>
    <p:extLst>
      <p:ext uri="{BB962C8B-B14F-4D97-AF65-F5344CB8AC3E}">
        <p14:creationId xmlns:p14="http://schemas.microsoft.com/office/powerpoint/2010/main" val="2796545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B957C1-0140-4999-B175-8ACB9DE90042}"/>
              </a:ext>
            </a:extLst>
          </p:cNvPr>
          <p:cNvSpPr txBox="1"/>
          <p:nvPr/>
        </p:nvSpPr>
        <p:spPr>
          <a:xfrm>
            <a:off x="1272331" y="1029732"/>
            <a:ext cx="9272630" cy="4832092"/>
          </a:xfrm>
          <a:prstGeom prst="rect">
            <a:avLst/>
          </a:prstGeom>
          <a:noFill/>
        </p:spPr>
        <p:txBody>
          <a:bodyPr wrap="square">
            <a:spAutoFit/>
          </a:bodyPr>
          <a:lstStyle/>
          <a:p>
            <a:endParaRPr lang="en-US" dirty="0">
              <a:effectLst/>
              <a:latin typeface="Arial" panose="020B0604020202020204" pitchFamily="34" charset="0"/>
              <a:cs typeface="Arial" panose="020B0604020202020204" pitchFamily="34" charset="0"/>
            </a:endParaRPr>
          </a:p>
          <a:p>
            <a:endParaRPr lang="en-US" dirty="0">
              <a:effectLst/>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effectLst/>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effectLst/>
              <a:latin typeface="Arial" panose="020B0604020202020204" pitchFamily="34" charset="0"/>
              <a:cs typeface="Arial" panose="020B0604020202020204" pitchFamily="34" charset="0"/>
            </a:endParaRPr>
          </a:p>
          <a:p>
            <a:endParaRPr lang="en-US" dirty="0">
              <a:effectLst/>
              <a:latin typeface="Arial" panose="020B0604020202020204" pitchFamily="34" charset="0"/>
              <a:cs typeface="Arial" panose="020B0604020202020204" pitchFamily="34" charset="0"/>
            </a:endParaRPr>
          </a:p>
          <a:p>
            <a:endParaRPr lang="en-US" dirty="0">
              <a:effectLst/>
              <a:latin typeface="Arial" panose="020B0604020202020204" pitchFamily="34" charset="0"/>
              <a:cs typeface="Arial" panose="020B0604020202020204" pitchFamily="34" charset="0"/>
            </a:endParaRPr>
          </a:p>
          <a:p>
            <a:r>
              <a:rPr lang="en-US" sz="1600" dirty="0">
                <a:effectLst/>
                <a:latin typeface="Arial" panose="020B0604020202020204" pitchFamily="34" charset="0"/>
                <a:cs typeface="Arial" panose="020B0604020202020204" pitchFamily="34" charset="0"/>
              </a:rPr>
              <a:t>“The Uluru Statement is a hand outstretched, a moving show of faith in Australian decency and Australian fairness from people who have been given every reason to forsake their hope in both. </a:t>
            </a:r>
          </a:p>
          <a:p>
            <a:endParaRPr lang="en-US" sz="1600" dirty="0">
              <a:effectLst/>
              <a:latin typeface="Arial" panose="020B0604020202020204" pitchFamily="34" charset="0"/>
              <a:cs typeface="Arial" panose="020B0604020202020204" pitchFamily="34" charset="0"/>
            </a:endParaRPr>
          </a:p>
          <a:p>
            <a:r>
              <a:rPr lang="en-US" sz="1600" dirty="0">
                <a:effectLst/>
                <a:latin typeface="Arial" panose="020B0604020202020204" pitchFamily="34" charset="0"/>
                <a:cs typeface="Arial" panose="020B0604020202020204" pitchFamily="34" charset="0"/>
              </a:rPr>
              <a:t>I am determined, as a government, as a country, that we grasp that hand of healing, we repay that faith, we rise to the moment. </a:t>
            </a:r>
          </a:p>
          <a:p>
            <a:endParaRPr lang="en-US" dirty="0">
              <a:effectLst/>
              <a:latin typeface="Arial" panose="020B0604020202020204" pitchFamily="34" charset="0"/>
              <a:cs typeface="Arial" panose="020B0604020202020204" pitchFamily="34" charset="0"/>
            </a:endParaRPr>
          </a:p>
          <a:p>
            <a:r>
              <a:rPr lang="en-US" sz="1600" dirty="0">
                <a:effectLst/>
                <a:latin typeface="Arial" panose="020B0604020202020204" pitchFamily="34" charset="0"/>
                <a:cs typeface="Arial" panose="020B0604020202020204" pitchFamily="34" charset="0"/>
              </a:rPr>
              <a:t>To work with you in lifting the words off the page and lifting the whole nation up: with a new spirit of partnership between government and First Nations people, through the work of Makarrata, treaty-making and truth-telling, and by enshrining a Voice to Parliament in the Constitution.” </a:t>
            </a:r>
          </a:p>
          <a:p>
            <a:endParaRPr lang="en-US" dirty="0">
              <a:effectLst/>
            </a:endParaRPr>
          </a:p>
        </p:txBody>
      </p:sp>
      <p:pic>
        <p:nvPicPr>
          <p:cNvPr id="4" name="Picture 3">
            <a:extLst>
              <a:ext uri="{FF2B5EF4-FFF2-40B4-BE49-F238E27FC236}">
                <a16:creationId xmlns:a16="http://schemas.microsoft.com/office/drawing/2014/main" id="{00E40CA0-ABCF-48EA-B9D7-BD3AC4179A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1812" y="889234"/>
            <a:ext cx="4086305" cy="2148606"/>
          </a:xfrm>
          <a:prstGeom prst="rect">
            <a:avLst/>
          </a:prstGeom>
        </p:spPr>
      </p:pic>
      <p:sp>
        <p:nvSpPr>
          <p:cNvPr id="5" name="TextBox 4">
            <a:extLst>
              <a:ext uri="{FF2B5EF4-FFF2-40B4-BE49-F238E27FC236}">
                <a16:creationId xmlns:a16="http://schemas.microsoft.com/office/drawing/2014/main" id="{736636CF-77C4-40AC-AF8B-E4E54111CFB2}"/>
              </a:ext>
            </a:extLst>
          </p:cNvPr>
          <p:cNvSpPr txBox="1"/>
          <p:nvPr/>
        </p:nvSpPr>
        <p:spPr>
          <a:xfrm>
            <a:off x="1272330" y="889234"/>
            <a:ext cx="4823670" cy="1292662"/>
          </a:xfrm>
          <a:prstGeom prst="rect">
            <a:avLst/>
          </a:prstGeom>
          <a:noFill/>
        </p:spPr>
        <p:txBody>
          <a:bodyPr wrap="square" rtlCol="0">
            <a:spAutoFit/>
          </a:bodyPr>
          <a:lstStyle/>
          <a:p>
            <a:pPr algn="ctr"/>
            <a:r>
              <a:rPr lang="en-AU" sz="2000" b="1" dirty="0">
                <a:solidFill>
                  <a:srgbClr val="FF0000"/>
                </a:solidFill>
                <a:latin typeface="Arial" panose="020B0604020202020204" pitchFamily="34" charset="0"/>
                <a:cs typeface="Arial" panose="020B0604020202020204" pitchFamily="34" charset="0"/>
              </a:rPr>
              <a:t>Extracts from Prime Minister Anthony Albanese’s speech at the </a:t>
            </a:r>
            <a:r>
              <a:rPr lang="en-AU" sz="2000" b="1" dirty="0" err="1">
                <a:solidFill>
                  <a:srgbClr val="FF0000"/>
                </a:solidFill>
                <a:latin typeface="Arial" panose="020B0604020202020204" pitchFamily="34" charset="0"/>
                <a:cs typeface="Arial" panose="020B0604020202020204" pitchFamily="34" charset="0"/>
              </a:rPr>
              <a:t>Garma</a:t>
            </a:r>
            <a:r>
              <a:rPr lang="en-AU" sz="2000" b="1" dirty="0">
                <a:solidFill>
                  <a:srgbClr val="FF0000"/>
                </a:solidFill>
                <a:latin typeface="Arial" panose="020B0604020202020204" pitchFamily="34" charset="0"/>
                <a:cs typeface="Arial" panose="020B0604020202020204" pitchFamily="34" charset="0"/>
              </a:rPr>
              <a:t> Festival, 30 July 2022</a:t>
            </a:r>
          </a:p>
          <a:p>
            <a:endParaRPr lang="en-AU" dirty="0"/>
          </a:p>
        </p:txBody>
      </p:sp>
    </p:spTree>
    <p:extLst>
      <p:ext uri="{BB962C8B-B14F-4D97-AF65-F5344CB8AC3E}">
        <p14:creationId xmlns:p14="http://schemas.microsoft.com/office/powerpoint/2010/main" val="3923099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38E3DE-2171-4C24-9C4D-7F7A563F7F23}"/>
              </a:ext>
            </a:extLst>
          </p:cNvPr>
          <p:cNvSpPr txBox="1"/>
          <p:nvPr/>
        </p:nvSpPr>
        <p:spPr>
          <a:xfrm>
            <a:off x="1476462" y="579180"/>
            <a:ext cx="9034943" cy="5416868"/>
          </a:xfrm>
          <a:prstGeom prst="rect">
            <a:avLst/>
          </a:prstGeom>
          <a:noFill/>
        </p:spPr>
        <p:txBody>
          <a:bodyPr wrap="square">
            <a:spAutoFit/>
          </a:bodyPr>
          <a:lstStyle/>
          <a:p>
            <a:pPr algn="ctr"/>
            <a:r>
              <a:rPr lang="en-US" sz="2400" b="1" dirty="0">
                <a:solidFill>
                  <a:srgbClr val="FF0000"/>
                </a:solidFill>
                <a:effectLst/>
                <a:latin typeface="Arial" panose="020B0604020202020204" pitchFamily="34" charset="0"/>
                <a:cs typeface="Arial" panose="020B0604020202020204" pitchFamily="34" charset="0"/>
              </a:rPr>
              <a:t>Enshrining a Voice in the Constitution</a:t>
            </a:r>
          </a:p>
          <a:p>
            <a:endParaRPr lang="en-US" dirty="0">
              <a:effectLst/>
              <a:latin typeface="Arial" panose="020B0604020202020204" pitchFamily="34" charset="0"/>
              <a:cs typeface="Arial" panose="020B0604020202020204" pitchFamily="34" charset="0"/>
            </a:endParaRPr>
          </a:p>
          <a:p>
            <a:r>
              <a:rPr lang="en-US" dirty="0">
                <a:effectLst/>
                <a:latin typeface="Arial" panose="020B0604020202020204" pitchFamily="34" charset="0"/>
                <a:cs typeface="Arial" panose="020B0604020202020204" pitchFamily="34" charset="0"/>
              </a:rPr>
              <a:t>“Enshrining a Voice in the Constitution gives the principles of respect and consultation, strength and status. Writing the Voice into the Constitution means a willingness to listen won’t depend on who is in government or who is Prime Minister . </a:t>
            </a:r>
          </a:p>
          <a:p>
            <a:endParaRPr lang="en-US" dirty="0">
              <a:effectLst/>
              <a:latin typeface="Arial" panose="020B0604020202020204" pitchFamily="34" charset="0"/>
              <a:cs typeface="Arial" panose="020B0604020202020204" pitchFamily="34" charset="0"/>
            </a:endParaRPr>
          </a:p>
          <a:p>
            <a:r>
              <a:rPr lang="en-US" dirty="0">
                <a:effectLst/>
                <a:latin typeface="Arial" panose="020B0604020202020204" pitchFamily="34" charset="0"/>
                <a:cs typeface="Arial" panose="020B0604020202020204" pitchFamily="34" charset="0"/>
              </a:rPr>
              <a:t>The Voice will exist and endure outside of the ups and downs of election cycles and the weakness of short-term politics. It will be an unflinching source of advice and accountability. Not a third chamber, not a rolling veto, not a blank cheque. But a body with the perspective and the power and the platform to tell the government and the parliament the truth about what is working and what is not. </a:t>
            </a:r>
          </a:p>
          <a:p>
            <a:endParaRPr lang="en-US" dirty="0">
              <a:latin typeface="Arial" panose="020B0604020202020204" pitchFamily="34" charset="0"/>
              <a:cs typeface="Arial" panose="020B0604020202020204" pitchFamily="34" charset="0"/>
            </a:endParaRPr>
          </a:p>
          <a:p>
            <a:r>
              <a:rPr lang="en-US" dirty="0">
                <a:effectLst/>
                <a:latin typeface="Arial" panose="020B0604020202020204" pitchFamily="34" charset="0"/>
                <a:cs typeface="Arial" panose="020B0604020202020204" pitchFamily="34" charset="0"/>
              </a:rPr>
              <a:t>I would like us to present the Australian people with the clearest possible referendum question. We should consider asking our fellow Australians something as simple as: Do you support an alteration to the Constitution that establishes an Aboriginal and Torres Strait Islander Voice? A straightforward proposition. A simple principle. A question from the heart.” </a:t>
            </a:r>
          </a:p>
          <a:p>
            <a:pPr algn="r"/>
            <a:endParaRPr lang="en-US" dirty="0">
              <a:effectLst/>
              <a:latin typeface="Arial" panose="020B0604020202020204" pitchFamily="34" charset="0"/>
              <a:cs typeface="Arial" panose="020B0604020202020204" pitchFamily="34" charset="0"/>
            </a:endParaRPr>
          </a:p>
          <a:p>
            <a:pPr algn="r"/>
            <a:r>
              <a:rPr lang="en-US" sz="1600" i="1" dirty="0">
                <a:effectLst/>
                <a:latin typeface="Arial" panose="020B0604020202020204" pitchFamily="34" charset="0"/>
                <a:cs typeface="Arial" panose="020B0604020202020204" pitchFamily="34" charset="0"/>
              </a:rPr>
              <a:t>PM Anthony Albanese, </a:t>
            </a:r>
            <a:r>
              <a:rPr lang="en-US" sz="1600" i="1" dirty="0" err="1">
                <a:effectLst/>
                <a:latin typeface="Arial" panose="020B0604020202020204" pitchFamily="34" charset="0"/>
                <a:cs typeface="Arial" panose="020B0604020202020204" pitchFamily="34" charset="0"/>
              </a:rPr>
              <a:t>Garma</a:t>
            </a:r>
            <a:r>
              <a:rPr lang="en-US" sz="1600" i="1" dirty="0">
                <a:effectLst/>
                <a:latin typeface="Arial" panose="020B0604020202020204" pitchFamily="34" charset="0"/>
                <a:cs typeface="Arial" panose="020B0604020202020204" pitchFamily="34" charset="0"/>
              </a:rPr>
              <a:t> Festival, 30 July 2022</a:t>
            </a:r>
          </a:p>
        </p:txBody>
      </p:sp>
    </p:spTree>
    <p:extLst>
      <p:ext uri="{BB962C8B-B14F-4D97-AF65-F5344CB8AC3E}">
        <p14:creationId xmlns:p14="http://schemas.microsoft.com/office/powerpoint/2010/main" val="3540059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BDFEEB-5A8E-4FA4-9C14-29A6624C55C2}"/>
              </a:ext>
            </a:extLst>
          </p:cNvPr>
          <p:cNvSpPr txBox="1"/>
          <p:nvPr/>
        </p:nvSpPr>
        <p:spPr>
          <a:xfrm>
            <a:off x="2046914" y="771787"/>
            <a:ext cx="7675926" cy="523220"/>
          </a:xfrm>
          <a:prstGeom prst="rect">
            <a:avLst/>
          </a:prstGeom>
          <a:noFill/>
        </p:spPr>
        <p:txBody>
          <a:bodyPr wrap="square" rtlCol="0">
            <a:spAutoFit/>
          </a:bodyPr>
          <a:lstStyle/>
          <a:p>
            <a:pPr algn="ctr"/>
            <a:r>
              <a:rPr lang="en-AU" sz="2800" b="1" dirty="0">
                <a:solidFill>
                  <a:srgbClr val="FF0000"/>
                </a:solidFill>
              </a:rPr>
              <a:t>The Referendum Question</a:t>
            </a:r>
          </a:p>
        </p:txBody>
      </p:sp>
      <p:sp>
        <p:nvSpPr>
          <p:cNvPr id="4" name="TextBox 3">
            <a:extLst>
              <a:ext uri="{FF2B5EF4-FFF2-40B4-BE49-F238E27FC236}">
                <a16:creationId xmlns:a16="http://schemas.microsoft.com/office/drawing/2014/main" id="{C506DF45-5C9E-458C-962A-9BF33F45C53C}"/>
              </a:ext>
            </a:extLst>
          </p:cNvPr>
          <p:cNvSpPr txBox="1"/>
          <p:nvPr/>
        </p:nvSpPr>
        <p:spPr>
          <a:xfrm>
            <a:off x="2491530" y="1346453"/>
            <a:ext cx="6786694" cy="2000548"/>
          </a:xfrm>
          <a:prstGeom prst="rect">
            <a:avLst/>
          </a:prstGeom>
          <a:noFill/>
          <a:ln w="19050">
            <a:solidFill>
              <a:schemeClr val="tx1"/>
            </a:solidFill>
          </a:ln>
        </p:spPr>
        <p:txBody>
          <a:bodyPr wrap="square" rtlCol="0">
            <a:spAutoFit/>
          </a:bodyPr>
          <a:lstStyle/>
          <a:p>
            <a:r>
              <a:rPr lang="en-AU" dirty="0"/>
              <a:t>The question Australians will be asked to vote on is:</a:t>
            </a:r>
          </a:p>
          <a:p>
            <a:endParaRPr lang="en-AU" dirty="0"/>
          </a:p>
          <a:p>
            <a:r>
              <a:rPr lang="en-AU" b="1" i="1" dirty="0"/>
              <a:t>A proposed law: to alter the Constitution to recognise the First Peoples of Australia by establishing an Aboriginal and Torres Strait Islander Voice. </a:t>
            </a:r>
          </a:p>
          <a:p>
            <a:r>
              <a:rPr lang="en-AU" b="1" i="1" dirty="0"/>
              <a:t>Do you approve this proposed alteration?</a:t>
            </a:r>
          </a:p>
          <a:p>
            <a:endParaRPr lang="en-AU" sz="1600" b="1" i="1" dirty="0"/>
          </a:p>
        </p:txBody>
      </p:sp>
      <p:sp>
        <p:nvSpPr>
          <p:cNvPr id="5" name="TextBox 4">
            <a:extLst>
              <a:ext uri="{FF2B5EF4-FFF2-40B4-BE49-F238E27FC236}">
                <a16:creationId xmlns:a16="http://schemas.microsoft.com/office/drawing/2014/main" id="{76BE6FE0-3302-4032-8788-938001E894B4}"/>
              </a:ext>
            </a:extLst>
          </p:cNvPr>
          <p:cNvSpPr txBox="1"/>
          <p:nvPr/>
        </p:nvSpPr>
        <p:spPr>
          <a:xfrm>
            <a:off x="1620473" y="3511000"/>
            <a:ext cx="8951054" cy="3139321"/>
          </a:xfrm>
          <a:prstGeom prst="rect">
            <a:avLst/>
          </a:prstGeom>
          <a:noFill/>
        </p:spPr>
        <p:txBody>
          <a:bodyPr wrap="square" rtlCol="0">
            <a:spAutoFit/>
          </a:bodyPr>
          <a:lstStyle/>
          <a:p>
            <a:r>
              <a:rPr lang="en-AU" sz="1800" dirty="0"/>
              <a:t>If this is passed by a majority of people and a majority of States, three clauses will then be inserted into the Australian Constitution. The wording of these clauses was agreed to by the First Nations Working Group on 23 March 2023, and is as follows:</a:t>
            </a:r>
          </a:p>
          <a:p>
            <a:endParaRPr lang="en-AU" sz="1800" dirty="0"/>
          </a:p>
          <a:p>
            <a:pPr marL="342900" indent="-342900">
              <a:buFont typeface="+mj-lt"/>
              <a:buAutoNum type="arabicPeriod"/>
            </a:pPr>
            <a:r>
              <a:rPr lang="en-AU" i="1" dirty="0"/>
              <a:t>There shall be a body, to be called the Aboriginal and Torres Strait Islander Voice. </a:t>
            </a:r>
          </a:p>
          <a:p>
            <a:pPr marL="342900" indent="-342900">
              <a:buFont typeface="+mj-lt"/>
              <a:buAutoNum type="arabicPeriod"/>
            </a:pPr>
            <a:r>
              <a:rPr lang="en-AU" i="1" dirty="0"/>
              <a:t>The Voice may make representations to the Parliament and the executive government of the Commonwealth on matters relating to Aboriginal and Torres Strait Islander peoples.</a:t>
            </a:r>
          </a:p>
          <a:p>
            <a:pPr marL="342900" indent="-342900">
              <a:buFont typeface="+mj-lt"/>
              <a:buAutoNum type="arabicPeriod"/>
            </a:pPr>
            <a:r>
              <a:rPr lang="en-AU" i="1" dirty="0"/>
              <a:t>The Parliament shall, subject to this Constitution, have power to make laws with respect to matters relating to the Voice, including its composition, functions, powers and procedures.</a:t>
            </a:r>
          </a:p>
          <a:p>
            <a:pPr marL="342900" indent="-342900">
              <a:buFont typeface="+mj-lt"/>
              <a:buAutoNum type="arabicPeriod"/>
            </a:pPr>
            <a:endParaRPr lang="en-AU" dirty="0"/>
          </a:p>
          <a:p>
            <a:endParaRPr lang="en-AU" sz="1800" dirty="0"/>
          </a:p>
        </p:txBody>
      </p:sp>
    </p:spTree>
    <p:extLst>
      <p:ext uri="{BB962C8B-B14F-4D97-AF65-F5344CB8AC3E}">
        <p14:creationId xmlns:p14="http://schemas.microsoft.com/office/powerpoint/2010/main" val="3454838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B1BFE5A-E256-4B6B-9631-F91AA745BF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3736950"/>
            <a:ext cx="4947920" cy="2698866"/>
          </a:xfrm>
          <a:prstGeom prst="rect">
            <a:avLst/>
          </a:prstGeom>
        </p:spPr>
      </p:pic>
      <p:sp>
        <p:nvSpPr>
          <p:cNvPr id="8" name="TextBox 7">
            <a:extLst>
              <a:ext uri="{FF2B5EF4-FFF2-40B4-BE49-F238E27FC236}">
                <a16:creationId xmlns:a16="http://schemas.microsoft.com/office/drawing/2014/main" id="{EBC9D5A7-73A6-4F7B-AE16-1983CA9622C2}"/>
              </a:ext>
            </a:extLst>
          </p:cNvPr>
          <p:cNvSpPr txBox="1"/>
          <p:nvPr/>
        </p:nvSpPr>
        <p:spPr>
          <a:xfrm>
            <a:off x="1219200" y="612845"/>
            <a:ext cx="9936480" cy="3077766"/>
          </a:xfrm>
          <a:prstGeom prst="rect">
            <a:avLst/>
          </a:prstGeom>
          <a:noFill/>
        </p:spPr>
        <p:txBody>
          <a:bodyPr wrap="square">
            <a:spAutoFit/>
          </a:bodyPr>
          <a:lstStyle/>
          <a:p>
            <a:r>
              <a:rPr lang="en-US" b="1" i="0" u="sng" dirty="0" err="1">
                <a:solidFill>
                  <a:srgbClr val="FF0000"/>
                </a:solidFill>
                <a:effectLst/>
                <a:latin typeface="arial" panose="020B0604020202020204" pitchFamily="34" charset="0"/>
                <a:hlinkClick r:id="rId3">
                  <a:extLst>
                    <a:ext uri="{A12FA001-AC4F-418D-AE19-62706E023703}">
                      <ahyp:hlinkClr xmlns:ahyp="http://schemas.microsoft.com/office/drawing/2018/hyperlinkcolor" val="tx"/>
                    </a:ext>
                  </a:extLst>
                </a:hlinkClick>
              </a:rPr>
              <a:t>Recognising</a:t>
            </a:r>
            <a:r>
              <a:rPr lang="en-US" b="1" i="0" u="sng" dirty="0">
                <a:solidFill>
                  <a:srgbClr val="FF0000"/>
                </a:solidFill>
                <a:effectLst/>
                <a:latin typeface="arial" panose="020B0604020202020204" pitchFamily="34" charset="0"/>
                <a:hlinkClick r:id="rId3">
                  <a:extLst>
                    <a:ext uri="{A12FA001-AC4F-418D-AE19-62706E023703}">
                      <ahyp:hlinkClr xmlns:ahyp="http://schemas.microsoft.com/office/drawing/2018/hyperlinkcolor" val="tx"/>
                    </a:ext>
                  </a:extLst>
                </a:hlinkClick>
              </a:rPr>
              <a:t> 65,000 years of human history - Marcia Langton</a:t>
            </a:r>
            <a:br>
              <a:rPr lang="en-US" dirty="0"/>
            </a:br>
            <a:r>
              <a:rPr lang="en-US" sz="1600" b="0" i="0" dirty="0">
                <a:solidFill>
                  <a:srgbClr val="202020"/>
                </a:solidFill>
                <a:effectLst/>
                <a:latin typeface="Arial" panose="020B0604020202020204" pitchFamily="34" charset="0"/>
                <a:cs typeface="Arial" panose="020B0604020202020204" pitchFamily="34" charset="0"/>
              </a:rPr>
              <a:t>“It is the duty of Australians who want to build a nation that recognises 65,000 years of human history, who want to accord First Peoples a rightful, honourable place in the nation’s fabric, in the warp and weft of its foundational document, to convince their family members, friends, neighbours and colleagues to vote “Yes”.</a:t>
            </a:r>
            <a:br>
              <a:rPr lang="en-US" sz="1600" dirty="0">
                <a:latin typeface="Arial" panose="020B0604020202020204" pitchFamily="34" charset="0"/>
                <a:cs typeface="Arial" panose="020B0604020202020204" pitchFamily="34" charset="0"/>
              </a:rPr>
            </a:br>
            <a:br>
              <a:rPr lang="en-US" sz="1600" dirty="0">
                <a:latin typeface="Arial" panose="020B0604020202020204" pitchFamily="34" charset="0"/>
                <a:cs typeface="Arial" panose="020B0604020202020204" pitchFamily="34" charset="0"/>
              </a:rPr>
            </a:br>
            <a:r>
              <a:rPr lang="en-US" sz="1600" b="0" i="0" dirty="0">
                <a:solidFill>
                  <a:srgbClr val="202020"/>
                </a:solidFill>
                <a:effectLst/>
                <a:latin typeface="Arial" panose="020B0604020202020204" pitchFamily="34" charset="0"/>
                <a:cs typeface="Arial" panose="020B0604020202020204" pitchFamily="34" charset="0"/>
              </a:rPr>
              <a:t>We have asked people to imagine the days after the referendum when the votes are counted: Will our nation continue to be founded on colonial theft and brutality towards Indigenous people, or will its people agree to a new accord, one based on the right to dignity for all?</a:t>
            </a:r>
            <a:br>
              <a:rPr lang="en-US" sz="1600" dirty="0">
                <a:latin typeface="Arial" panose="020B0604020202020204" pitchFamily="34" charset="0"/>
                <a:cs typeface="Arial" panose="020B0604020202020204" pitchFamily="34" charset="0"/>
              </a:rPr>
            </a:br>
            <a:br>
              <a:rPr lang="en-US" sz="1600" dirty="0">
                <a:latin typeface="Arial" panose="020B0604020202020204" pitchFamily="34" charset="0"/>
                <a:cs typeface="Arial" panose="020B0604020202020204" pitchFamily="34" charset="0"/>
              </a:rPr>
            </a:br>
            <a:r>
              <a:rPr lang="en-US" sz="1600" b="0" i="0" dirty="0">
                <a:solidFill>
                  <a:srgbClr val="202020"/>
                </a:solidFill>
                <a:effectLst/>
                <a:latin typeface="Arial" panose="020B0604020202020204" pitchFamily="34" charset="0"/>
                <a:cs typeface="Arial" panose="020B0604020202020204" pitchFamily="34" charset="0"/>
              </a:rPr>
              <a:t>There is something the NO camp doesn’t understand – or if they do, they are worse than I think. We will never get this opportunity again. This referendum is a once-in-many-lifetimes event. That is why it is more important than the cynicism and redneck opportunism with which they have tried to frame it.”</a:t>
            </a:r>
            <a:endParaRPr lang="en-AU" sz="1600" dirty="0">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D6C8192C-9C24-42B7-9C22-765DDB41D1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6927" y="3949285"/>
            <a:ext cx="1831251" cy="18231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B7BED4C-6D41-4EED-8D46-6DE7DFF9DB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72912" y="4116566"/>
            <a:ext cx="3049149" cy="189368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06CE34B-B583-49C9-973B-A3600FA4726F}"/>
              </a:ext>
            </a:extLst>
          </p:cNvPr>
          <p:cNvSpPr txBox="1"/>
          <p:nvPr/>
        </p:nvSpPr>
        <p:spPr>
          <a:xfrm>
            <a:off x="8556950" y="5998934"/>
            <a:ext cx="3049149" cy="246221"/>
          </a:xfrm>
          <a:prstGeom prst="rect">
            <a:avLst/>
          </a:prstGeom>
          <a:noFill/>
        </p:spPr>
        <p:txBody>
          <a:bodyPr wrap="square" rtlCol="0">
            <a:spAutoFit/>
          </a:bodyPr>
          <a:lstStyle/>
          <a:p>
            <a:r>
              <a:rPr lang="en-AU" sz="1000" dirty="0"/>
              <a:t>Hon Linda Burney, Minister for Indigenous Australians</a:t>
            </a:r>
          </a:p>
        </p:txBody>
      </p:sp>
      <p:sp>
        <p:nvSpPr>
          <p:cNvPr id="10" name="TextBox 9">
            <a:extLst>
              <a:ext uri="{FF2B5EF4-FFF2-40B4-BE49-F238E27FC236}">
                <a16:creationId xmlns:a16="http://schemas.microsoft.com/office/drawing/2014/main" id="{76C0B9EB-33D3-4E88-B219-F0196F017AE2}"/>
              </a:ext>
            </a:extLst>
          </p:cNvPr>
          <p:cNvSpPr txBox="1"/>
          <p:nvPr/>
        </p:nvSpPr>
        <p:spPr>
          <a:xfrm>
            <a:off x="1036926" y="5763368"/>
            <a:ext cx="1831252" cy="261610"/>
          </a:xfrm>
          <a:prstGeom prst="rect">
            <a:avLst/>
          </a:prstGeom>
          <a:noFill/>
        </p:spPr>
        <p:txBody>
          <a:bodyPr wrap="square" rtlCol="0">
            <a:spAutoFit/>
          </a:bodyPr>
          <a:lstStyle/>
          <a:p>
            <a:pPr algn="ctr"/>
            <a:r>
              <a:rPr lang="en-AU" sz="1100" dirty="0"/>
              <a:t>Prof. Marcia Langton</a:t>
            </a:r>
          </a:p>
        </p:txBody>
      </p:sp>
    </p:spTree>
    <p:extLst>
      <p:ext uri="{BB962C8B-B14F-4D97-AF65-F5344CB8AC3E}">
        <p14:creationId xmlns:p14="http://schemas.microsoft.com/office/powerpoint/2010/main" val="63405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514E8-1F4C-4783-8BE4-94447DC96FBC}"/>
              </a:ext>
            </a:extLst>
          </p:cNvPr>
          <p:cNvSpPr>
            <a:spLocks noGrp="1"/>
          </p:cNvSpPr>
          <p:nvPr>
            <p:ph type="title"/>
          </p:nvPr>
        </p:nvSpPr>
        <p:spPr/>
        <p:txBody>
          <a:bodyPr>
            <a:normAutofit/>
          </a:bodyPr>
          <a:lstStyle/>
          <a:p>
            <a:pPr algn="ctr"/>
            <a:r>
              <a:rPr lang="en-AU" sz="4000" dirty="0">
                <a:solidFill>
                  <a:srgbClr val="FF0000"/>
                </a:solidFill>
                <a:latin typeface="Arial" panose="020B0604020202020204" pitchFamily="34" charset="0"/>
                <a:cs typeface="Arial" panose="020B0604020202020204" pitchFamily="34" charset="0"/>
              </a:rPr>
              <a:t>Uluru Statement from the Heart</a:t>
            </a:r>
            <a:br>
              <a:rPr lang="en-AU" sz="4000" dirty="0">
                <a:solidFill>
                  <a:srgbClr val="FF0000"/>
                </a:solidFill>
                <a:latin typeface="Arial" panose="020B0604020202020204" pitchFamily="34" charset="0"/>
                <a:cs typeface="Arial" panose="020B0604020202020204" pitchFamily="34" charset="0"/>
              </a:rPr>
            </a:br>
            <a:r>
              <a:rPr lang="en-AU" sz="2000" dirty="0">
                <a:solidFill>
                  <a:srgbClr val="FF0000"/>
                </a:solidFill>
                <a:latin typeface="Arial" panose="020B0604020202020204" pitchFamily="34" charset="0"/>
                <a:cs typeface="Arial" panose="020B0604020202020204" pitchFamily="34" charset="0"/>
              </a:rPr>
              <a:t>An Invitation from Australia’s First Nations</a:t>
            </a:r>
          </a:p>
        </p:txBody>
      </p:sp>
      <p:sp>
        <p:nvSpPr>
          <p:cNvPr id="3" name="Content Placeholder 2">
            <a:extLst>
              <a:ext uri="{FF2B5EF4-FFF2-40B4-BE49-F238E27FC236}">
                <a16:creationId xmlns:a16="http://schemas.microsoft.com/office/drawing/2014/main" id="{1A98FF36-2D13-4106-A45C-44D336A96CF6}"/>
              </a:ext>
            </a:extLst>
          </p:cNvPr>
          <p:cNvSpPr>
            <a:spLocks noGrp="1"/>
          </p:cNvSpPr>
          <p:nvPr>
            <p:ph idx="1"/>
          </p:nvPr>
        </p:nvSpPr>
        <p:spPr>
          <a:xfrm>
            <a:off x="1341120" y="1564826"/>
            <a:ext cx="9387840" cy="4734057"/>
          </a:xfrm>
        </p:spPr>
        <p:txBody>
          <a:bodyPr>
            <a:normAutofit/>
          </a:bodyPr>
          <a:lstStyle/>
          <a:p>
            <a:r>
              <a:rPr lang="en-AU" sz="2000" dirty="0">
                <a:latin typeface="Arial" panose="020B0604020202020204" pitchFamily="34" charset="0"/>
                <a:cs typeface="Arial" panose="020B0604020202020204" pitchFamily="34" charset="0"/>
              </a:rPr>
              <a:t>“Sovereignty is a spiritual notion: the ancestral tie between the land and our people.</a:t>
            </a:r>
          </a:p>
          <a:p>
            <a:r>
              <a:rPr lang="en-AU" sz="2000" dirty="0">
                <a:latin typeface="Arial" panose="020B0604020202020204" pitchFamily="34" charset="0"/>
                <a:cs typeface="Arial" panose="020B0604020202020204" pitchFamily="34" charset="0"/>
              </a:rPr>
              <a:t>This link is the basis of the ownership of the soil. It has never been ceded or extinguished, and co-exists with the sovereignty of the Crown.</a:t>
            </a:r>
          </a:p>
          <a:p>
            <a:r>
              <a:rPr lang="en-AU" sz="2000" dirty="0">
                <a:latin typeface="Arial" panose="020B0604020202020204" pitchFamily="34" charset="0"/>
                <a:cs typeface="Arial" panose="020B0604020202020204" pitchFamily="34" charset="0"/>
              </a:rPr>
              <a:t>How could it be otherwise? That peoples possessed a land for 60 millennia, and this sacred link disappears from world history in merely the last 200 years?</a:t>
            </a:r>
          </a:p>
          <a:p>
            <a:r>
              <a:rPr lang="en-AU" sz="2000" dirty="0">
                <a:latin typeface="Arial" panose="020B0604020202020204" pitchFamily="34" charset="0"/>
                <a:cs typeface="Arial" panose="020B0604020202020204" pitchFamily="34" charset="0"/>
              </a:rPr>
              <a:t>We seek constitutional reform to empower our people and take a rightful  place in our own country.</a:t>
            </a:r>
          </a:p>
          <a:p>
            <a:r>
              <a:rPr lang="en-AU" sz="2000" b="1" dirty="0">
                <a:latin typeface="Arial" panose="020B0604020202020204" pitchFamily="34" charset="0"/>
                <a:cs typeface="Arial" panose="020B0604020202020204" pitchFamily="34" charset="0"/>
              </a:rPr>
              <a:t>We call for the establishment of a First Nations Voice enshrined in the Constitution.</a:t>
            </a:r>
          </a:p>
          <a:p>
            <a:r>
              <a:rPr lang="en-AU" sz="2000" dirty="0">
                <a:latin typeface="Arial" panose="020B0604020202020204" pitchFamily="34" charset="0"/>
                <a:cs typeface="Arial" panose="020B0604020202020204" pitchFamily="34" charset="0"/>
              </a:rPr>
              <a:t>We invite you to walk with us in a movement of the Australian people for a better future.”</a:t>
            </a:r>
          </a:p>
          <a:p>
            <a:endParaRPr lang="en-AU" dirty="0"/>
          </a:p>
        </p:txBody>
      </p:sp>
    </p:spTree>
    <p:extLst>
      <p:ext uri="{BB962C8B-B14F-4D97-AF65-F5344CB8AC3E}">
        <p14:creationId xmlns:p14="http://schemas.microsoft.com/office/powerpoint/2010/main" val="940509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1F7532-F21F-463C-B3F2-7BDB97EC3658}"/>
              </a:ext>
            </a:extLst>
          </p:cNvPr>
          <p:cNvSpPr txBox="1"/>
          <p:nvPr/>
        </p:nvSpPr>
        <p:spPr>
          <a:xfrm>
            <a:off x="1361440" y="670560"/>
            <a:ext cx="5293360" cy="6001643"/>
          </a:xfrm>
          <a:prstGeom prst="rect">
            <a:avLst/>
          </a:prstGeom>
          <a:noFill/>
        </p:spPr>
        <p:txBody>
          <a:bodyPr wrap="square" rtlCol="0">
            <a:spAutoFit/>
          </a:bodyPr>
          <a:lstStyle/>
          <a:p>
            <a:pPr algn="ctr"/>
            <a:r>
              <a:rPr lang="en-AU" sz="2400" b="1" dirty="0">
                <a:solidFill>
                  <a:srgbClr val="FF0000"/>
                </a:solidFill>
                <a:latin typeface="Arial" panose="020B0604020202020204" pitchFamily="34" charset="0"/>
                <a:cs typeface="Arial" panose="020B0604020202020204" pitchFamily="34" charset="0"/>
              </a:rPr>
              <a:t>After the Referendum</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“Makarrata” is the culmination of our agenda: </a:t>
            </a:r>
            <a:r>
              <a:rPr lang="en-AU" i="1" dirty="0">
                <a:latin typeface="Arial" panose="020B0604020202020204" pitchFamily="34" charset="0"/>
                <a:cs typeface="Arial" panose="020B0604020202020204" pitchFamily="34" charset="0"/>
              </a:rPr>
              <a:t>the coming together after a struggle</a:t>
            </a:r>
            <a:r>
              <a:rPr lang="en-AU" dirty="0">
                <a:latin typeface="Arial" panose="020B0604020202020204" pitchFamily="34" charset="0"/>
                <a:cs typeface="Arial" panose="020B0604020202020204" pitchFamily="34" charset="0"/>
              </a:rPr>
              <a:t>. It captures our aspirations for a fair and truthful relationship with the people of Australia, and a better future for our children based on justice and self-determination.”</a:t>
            </a:r>
          </a:p>
          <a:p>
            <a:r>
              <a:rPr lang="en-AU" dirty="0">
                <a:latin typeface="Arial" panose="020B0604020202020204" pitchFamily="34" charset="0"/>
                <a:cs typeface="Arial" panose="020B0604020202020204" pitchFamily="34" charset="0"/>
              </a:rPr>
              <a:t> </a:t>
            </a:r>
          </a:p>
          <a:p>
            <a:r>
              <a:rPr lang="en-AU" dirty="0">
                <a:latin typeface="Arial" panose="020B0604020202020204" pitchFamily="34" charset="0"/>
                <a:cs typeface="Arial" panose="020B0604020202020204" pitchFamily="34" charset="0"/>
              </a:rPr>
              <a:t>“We seek a Makarrata Commission to supervise a process of agreement-making between governments and First Nations, and truth-telling about our history.”</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“In 1967 we were counted. In 2017 we seek to be heard.”</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“We invite you to walk with us in a movement of the Australian people for a better future”</a:t>
            </a:r>
          </a:p>
          <a:p>
            <a:endParaRPr lang="en-AU" b="1" dirty="0">
              <a:latin typeface="Arial" panose="020B0604020202020204" pitchFamily="34" charset="0"/>
              <a:cs typeface="Arial" panose="020B0604020202020204" pitchFamily="34" charset="0"/>
            </a:endParaRPr>
          </a:p>
          <a:p>
            <a:pPr algn="r"/>
            <a:r>
              <a:rPr lang="en-AU" i="1" dirty="0">
                <a:latin typeface="Arial" panose="020B0604020202020204" pitchFamily="34" charset="0"/>
                <a:cs typeface="Arial" panose="020B0604020202020204" pitchFamily="34" charset="0"/>
              </a:rPr>
              <a:t>Uluru Statement from the Heart</a:t>
            </a:r>
          </a:p>
          <a:p>
            <a:endParaRPr lang="en-AU" b="1" dirty="0"/>
          </a:p>
        </p:txBody>
      </p:sp>
      <p:pic>
        <p:nvPicPr>
          <p:cNvPr id="4" name="Picture 3">
            <a:extLst>
              <a:ext uri="{FF2B5EF4-FFF2-40B4-BE49-F238E27FC236}">
                <a16:creationId xmlns:a16="http://schemas.microsoft.com/office/drawing/2014/main" id="{26248A00-B5AD-4ECF-8181-A28706F112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4" y="670560"/>
            <a:ext cx="4678116" cy="5262880"/>
          </a:xfrm>
          <a:prstGeom prst="rect">
            <a:avLst/>
          </a:prstGeom>
        </p:spPr>
      </p:pic>
    </p:spTree>
    <p:extLst>
      <p:ext uri="{BB962C8B-B14F-4D97-AF65-F5344CB8AC3E}">
        <p14:creationId xmlns:p14="http://schemas.microsoft.com/office/powerpoint/2010/main" val="74064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2AF52F-5FF8-4B5A-8BCF-499E9C26D98B}"/>
              </a:ext>
            </a:extLst>
          </p:cNvPr>
          <p:cNvSpPr txBox="1"/>
          <p:nvPr/>
        </p:nvSpPr>
        <p:spPr>
          <a:xfrm>
            <a:off x="1696720" y="680720"/>
            <a:ext cx="8646160" cy="461665"/>
          </a:xfrm>
          <a:prstGeom prst="rect">
            <a:avLst/>
          </a:prstGeom>
          <a:noFill/>
        </p:spPr>
        <p:txBody>
          <a:bodyPr wrap="square" rtlCol="0">
            <a:spAutoFit/>
          </a:bodyPr>
          <a:lstStyle/>
          <a:p>
            <a:pPr algn="ctr"/>
            <a:r>
              <a:rPr lang="en-AU" sz="2400" dirty="0">
                <a:solidFill>
                  <a:srgbClr val="FF0000"/>
                </a:solidFill>
                <a:latin typeface="Arial" panose="020B0604020202020204" pitchFamily="34" charset="0"/>
                <a:cs typeface="Arial" panose="020B0604020202020204" pitchFamily="34" charset="0"/>
              </a:rPr>
              <a:t>Reflections for your congregation </a:t>
            </a:r>
          </a:p>
        </p:txBody>
      </p:sp>
      <p:sp>
        <p:nvSpPr>
          <p:cNvPr id="3" name="TextBox 2">
            <a:extLst>
              <a:ext uri="{FF2B5EF4-FFF2-40B4-BE49-F238E27FC236}">
                <a16:creationId xmlns:a16="http://schemas.microsoft.com/office/drawing/2014/main" id="{EBAD77A7-8C12-49BC-A880-C5F0DFA507E6}"/>
              </a:ext>
            </a:extLst>
          </p:cNvPr>
          <p:cNvSpPr txBox="1"/>
          <p:nvPr/>
        </p:nvSpPr>
        <p:spPr>
          <a:xfrm>
            <a:off x="1432560" y="1142385"/>
            <a:ext cx="9326880" cy="5431167"/>
          </a:xfrm>
          <a:prstGeom prst="rect">
            <a:avLst/>
          </a:prstGeom>
          <a:noFill/>
        </p:spPr>
        <p:txBody>
          <a:bodyPr wrap="square" rtlCol="0">
            <a:spAutoFit/>
          </a:bodyPr>
          <a:lstStyle/>
          <a:p>
            <a:pPr marL="342900" lvl="0" indent="-342900">
              <a:lnSpc>
                <a:spcPct val="107000"/>
              </a:lnSpc>
              <a:spcAft>
                <a:spcPts val="800"/>
              </a:spcAft>
              <a:buFont typeface="Wingdings" panose="05000000000000000000" pitchFamily="2" charset="2"/>
              <a:buChar char=""/>
            </a:pPr>
            <a:r>
              <a:rPr lang="en-AU" sz="1600" dirty="0">
                <a:effectLst/>
                <a:latin typeface="Arial" panose="020B0604020202020204" pitchFamily="34" charset="0"/>
                <a:ea typeface="Calibri" panose="020F0502020204030204" pitchFamily="34" charset="0"/>
                <a:cs typeface="Times New Roman" panose="02020603050405020304" pitchFamily="18" charset="0"/>
              </a:rPr>
              <a:t>Recall the various slides in the powerpoint presentation.  Become aware of the slide that most holds your attention.  What is its message to you?  Then reflect on what God may be saying to you through this message.  Take 3-5 minutes in silence for this reflection.</a:t>
            </a:r>
          </a:p>
          <a:p>
            <a:pPr>
              <a:lnSpc>
                <a:spcPct val="107000"/>
              </a:lnSpc>
              <a:spcAft>
                <a:spcPts val="800"/>
              </a:spcAft>
            </a:pPr>
            <a:r>
              <a:rPr lang="en-AU" sz="1600" dirty="0">
                <a:effectLst/>
                <a:latin typeface="Arial" panose="020B060402020202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800"/>
              </a:spcAft>
              <a:buFont typeface="Wingdings" panose="05000000000000000000" pitchFamily="2" charset="2"/>
              <a:buChar char=""/>
            </a:pPr>
            <a:r>
              <a:rPr lang="en-AU" sz="1600" dirty="0">
                <a:effectLst/>
                <a:latin typeface="Arial" panose="020B0604020202020204" pitchFamily="34" charset="0"/>
                <a:ea typeface="Calibri" panose="020F0502020204030204" pitchFamily="34" charset="0"/>
                <a:cs typeface="Times New Roman" panose="02020603050405020304" pitchFamily="18" charset="0"/>
              </a:rPr>
              <a:t>Invite those participating in this study to take it in turns to share their reflection.  Please do not interrupt or comment on other people’s reflections.  When everyone who wishes to share their reflection has done so, discuss together what has emerged for you. Then discuss, What have you learned about the Uluru Statement from listening to one another?</a:t>
            </a:r>
          </a:p>
          <a:p>
            <a:pPr>
              <a:lnSpc>
                <a:spcPct val="107000"/>
              </a:lnSpc>
              <a:spcAft>
                <a:spcPts val="800"/>
              </a:spcAft>
            </a:pPr>
            <a:r>
              <a:rPr lang="en-AU" sz="1600" dirty="0">
                <a:effectLst/>
                <a:latin typeface="Arial" panose="020B060402020202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800"/>
              </a:spcAft>
              <a:buFont typeface="Wingdings" panose="05000000000000000000" pitchFamily="2" charset="2"/>
              <a:buChar char=""/>
            </a:pPr>
            <a:r>
              <a:rPr lang="en-AU" sz="1600" dirty="0">
                <a:effectLst/>
                <a:latin typeface="Arial" panose="020B0604020202020204" pitchFamily="34" charset="0"/>
                <a:ea typeface="Calibri" panose="020F0502020204030204" pitchFamily="34" charset="0"/>
                <a:cs typeface="Times New Roman" panose="02020603050405020304" pitchFamily="18" charset="0"/>
              </a:rPr>
              <a:t>What have you learned as a group about the Uluru Statement that is important for your faith?  Take a moment in silence to reflect on this question and then share your responses in turn.  </a:t>
            </a:r>
          </a:p>
          <a:p>
            <a:pPr>
              <a:lnSpc>
                <a:spcPct val="107000"/>
              </a:lnSpc>
              <a:spcAft>
                <a:spcPts val="800"/>
              </a:spcAft>
            </a:pPr>
            <a:r>
              <a:rPr lang="en-AU" sz="1600" dirty="0">
                <a:effectLst/>
                <a:latin typeface="Arial" panose="020B0604020202020204" pitchFamily="34" charset="0"/>
                <a:ea typeface="Calibri" panose="020F0502020204030204" pitchFamily="34" charset="0"/>
                <a:cs typeface="Times New Roman" panose="02020603050405020304" pitchFamily="18" charset="0"/>
              </a:rPr>
              <a:t> </a:t>
            </a:r>
          </a:p>
          <a:p>
            <a:pPr marL="342900" lvl="0" indent="-342900">
              <a:lnSpc>
                <a:spcPct val="107000"/>
              </a:lnSpc>
              <a:buFont typeface="Wingdings" panose="05000000000000000000" pitchFamily="2" charset="2"/>
              <a:buChar char=""/>
            </a:pPr>
            <a:r>
              <a:rPr lang="en-AU" sz="1600" dirty="0">
                <a:effectLst/>
                <a:latin typeface="Arial" panose="020B0604020202020204" pitchFamily="34" charset="0"/>
                <a:ea typeface="Calibri" panose="020F0502020204030204" pitchFamily="34" charset="0"/>
                <a:cs typeface="Times New Roman" panose="02020603050405020304" pitchFamily="18" charset="0"/>
              </a:rPr>
              <a:t>Recall a Bible verse or Bible story that sums up how this conversation has related your faith to the Uluru Statement from the Heart.</a:t>
            </a:r>
          </a:p>
          <a:p>
            <a:pPr marL="342900" indent="-342900">
              <a:lnSpc>
                <a:spcPct val="107000"/>
              </a:lnSpc>
              <a:buFont typeface="Wingdings" panose="05000000000000000000" pitchFamily="2" charset="2"/>
              <a:buChar char=""/>
            </a:pPr>
            <a:endParaRPr lang="en-AU" sz="1600" dirty="0">
              <a:latin typeface="Arial" panose="020B0604020202020204" pitchFamily="34" charset="0"/>
              <a:ea typeface="Calibri" panose="020F0502020204030204" pitchFamily="34" charset="0"/>
              <a:cs typeface="Times New Roman" panose="02020603050405020304" pitchFamily="18" charset="0"/>
            </a:endParaRPr>
          </a:p>
          <a:p>
            <a:pPr marL="342900" indent="-342900">
              <a:lnSpc>
                <a:spcPct val="107000"/>
              </a:lnSpc>
              <a:buFont typeface="Wingdings" panose="05000000000000000000" pitchFamily="2" charset="2"/>
              <a:buChar char=""/>
            </a:pPr>
            <a:r>
              <a:rPr lang="en-AU" sz="1600" dirty="0">
                <a:latin typeface="Arial" panose="020B0604020202020204" pitchFamily="34" charset="0"/>
                <a:ea typeface="Calibri" panose="020F0502020204030204" pitchFamily="34" charset="0"/>
                <a:cs typeface="Times New Roman" panose="02020603050405020304" pitchFamily="18" charset="0"/>
              </a:rPr>
              <a:t>Conclude with a blessing.</a:t>
            </a:r>
            <a:endParaRPr lang="en-AU" sz="1600" dirty="0"/>
          </a:p>
          <a:p>
            <a:pPr marL="342900" lvl="0" indent="-342900">
              <a:lnSpc>
                <a:spcPct val="107000"/>
              </a:lnSpc>
              <a:buFont typeface="Wingdings" panose="05000000000000000000" pitchFamily="2" charset="2"/>
              <a:buChar char=""/>
            </a:pPr>
            <a:endParaRPr lang="en-AU" sz="1600" dirty="0">
              <a:effectLst/>
              <a:latin typeface="Arial" panose="020B060402020202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AU" sz="1600" dirty="0">
                <a:effectLst/>
                <a:latin typeface="Arial" panose="020B060402020202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894580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D1E7C0-CDE5-4E41-911B-7054BB1D69B9}"/>
              </a:ext>
            </a:extLst>
          </p:cNvPr>
          <p:cNvSpPr txBox="1"/>
          <p:nvPr/>
        </p:nvSpPr>
        <p:spPr>
          <a:xfrm>
            <a:off x="3179427" y="632553"/>
            <a:ext cx="7986319" cy="5987088"/>
          </a:xfrm>
          <a:prstGeom prst="rect">
            <a:avLst/>
          </a:prstGeom>
          <a:noFill/>
        </p:spPr>
        <p:txBody>
          <a:bodyPr wrap="square">
            <a:spAutoFit/>
          </a:bodyPr>
          <a:lstStyle/>
          <a:p>
            <a:pPr algn="ctr">
              <a:lnSpc>
                <a:spcPct val="107000"/>
              </a:lnSpc>
              <a:spcAft>
                <a:spcPts val="800"/>
              </a:spcAft>
            </a:pPr>
            <a:r>
              <a:rPr lang="en-AU" sz="3600" b="1" kern="1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The Australian Constitution</a:t>
            </a:r>
            <a:endParaRPr lang="en-AU" sz="1600" dirty="0">
              <a:solidFill>
                <a:srgbClr val="FF0000"/>
              </a:solidFill>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dirty="0">
                <a:effectLst/>
                <a:latin typeface="Arial" panose="020B0604020202020204" pitchFamily="34" charset="0"/>
              </a:rPr>
              <a:t>The Australian Constitution has properly been described as ‘the birth certificate of a nation’. It also provides the basic rules for the government of Australia. Indeed, the Constitution is the fundamental law of Australia binding everybody including the Commonwealth Parliament and the Parliament of each State. Accordingly, even an Act passed by a Parliament is invalid if it is contrary to the Constitution.</a:t>
            </a:r>
            <a:br>
              <a:rPr lang="en-US" sz="1600" dirty="0"/>
            </a:br>
            <a:br>
              <a:rPr lang="en-US" sz="1600" dirty="0"/>
            </a:br>
            <a:r>
              <a:rPr lang="en-US" sz="1600" dirty="0">
                <a:effectLst/>
                <a:latin typeface="Arial" panose="020B0604020202020204" pitchFamily="34" charset="0"/>
              </a:rPr>
              <a:t>The Constitution was drafted at a series of conventions held during the 1890s and attended by representatives of the colonies. Before the Constitution came into effect, its terms were approved, with one small exception, by the people of New South Wales, Victoria, Queensland, Western Australia, South Australia, and Tasmania.</a:t>
            </a:r>
            <a:br>
              <a:rPr lang="en-US" sz="1600" dirty="0"/>
            </a:br>
            <a:endParaRPr lang="en-US" sz="1600" dirty="0"/>
          </a:p>
          <a:p>
            <a:pPr>
              <a:lnSpc>
                <a:spcPct val="107000"/>
              </a:lnSpc>
              <a:spcAft>
                <a:spcPts val="800"/>
              </a:spcAft>
            </a:pPr>
            <a:r>
              <a:rPr lang="en-US" sz="1600" dirty="0">
                <a:effectLst/>
                <a:latin typeface="Arial" panose="020B0604020202020204" pitchFamily="34" charset="0"/>
              </a:rPr>
              <a:t>The Australian Constitution was then passed as part of a British Act of Parliament in 1900, and took effect on 1 January 1901. A British Act was necessary because before 1901 Australia was a collection of six self-governing British colonies, and ultimate power over those colonies rested with the British Parliament. In reality, however, the Constitution is a document which was conceived by Australians, drafted by Australians and approved by Australians.</a:t>
            </a:r>
          </a:p>
          <a:p>
            <a:pPr algn="r">
              <a:lnSpc>
                <a:spcPct val="107000"/>
              </a:lnSpc>
              <a:spcAft>
                <a:spcPts val="800"/>
              </a:spcAft>
            </a:pPr>
            <a:r>
              <a:rPr lang="en-US" sz="1600" i="1" dirty="0">
                <a:effectLst/>
                <a:latin typeface="Arial" panose="020B0604020202020204" pitchFamily="34" charset="0"/>
              </a:rPr>
              <a:t>Australian Government Solicitor, June 2020</a:t>
            </a:r>
            <a:br>
              <a:rPr lang="en-US" sz="1600" dirty="0"/>
            </a:br>
            <a:endParaRPr lang="en-US" sz="1600" dirty="0"/>
          </a:p>
        </p:txBody>
      </p:sp>
      <p:pic>
        <p:nvPicPr>
          <p:cNvPr id="4" name="Picture 3" descr="Slide 1">
            <a:hlinkClick r:id="rId2"/>
            <a:extLst>
              <a:ext uri="{FF2B5EF4-FFF2-40B4-BE49-F238E27FC236}">
                <a16:creationId xmlns:a16="http://schemas.microsoft.com/office/drawing/2014/main" id="{1803E81B-D676-4F07-8013-566B2E7534E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80176" y="1407210"/>
            <a:ext cx="2399251" cy="4437774"/>
          </a:xfrm>
          <a:prstGeom prst="rect">
            <a:avLst/>
          </a:prstGeom>
          <a:noFill/>
          <a:ln>
            <a:noFill/>
          </a:ln>
        </p:spPr>
      </p:pic>
    </p:spTree>
    <p:extLst>
      <p:ext uri="{BB962C8B-B14F-4D97-AF65-F5344CB8AC3E}">
        <p14:creationId xmlns:p14="http://schemas.microsoft.com/office/powerpoint/2010/main" val="2309030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3D7DD4-6E9E-4094-8516-CA8036DBDB56}"/>
              </a:ext>
            </a:extLst>
          </p:cNvPr>
          <p:cNvSpPr txBox="1"/>
          <p:nvPr/>
        </p:nvSpPr>
        <p:spPr>
          <a:xfrm>
            <a:off x="1221343" y="623772"/>
            <a:ext cx="9895840" cy="6031523"/>
          </a:xfrm>
          <a:prstGeom prst="rect">
            <a:avLst/>
          </a:prstGeom>
          <a:noFill/>
        </p:spPr>
        <p:txBody>
          <a:bodyPr wrap="square">
            <a:spAutoFit/>
          </a:bodyPr>
          <a:lstStyle/>
          <a:p>
            <a:pPr algn="ctr">
              <a:lnSpc>
                <a:spcPct val="107000"/>
              </a:lnSpc>
              <a:spcAft>
                <a:spcPts val="800"/>
              </a:spcAft>
            </a:pPr>
            <a:r>
              <a:rPr lang="en-AU" sz="2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What the Constitution covers</a:t>
            </a:r>
          </a:p>
          <a:p>
            <a:pPr>
              <a:lnSpc>
                <a:spcPct val="107000"/>
              </a:lnSpc>
              <a:spcAft>
                <a:spcPts val="800"/>
              </a:spcAft>
            </a:pPr>
            <a:r>
              <a:rPr lang="en-US" sz="1600" dirty="0">
                <a:latin typeface="Arial" panose="020B0604020202020204" pitchFamily="34" charset="0"/>
                <a:cs typeface="Arial" panose="020B0604020202020204" pitchFamily="34" charset="0"/>
              </a:rPr>
              <a:t>The underlying principles of the Australian Constitution explain how things work in the operation of the Commonwealth Government. The six foundation principles are democracy, the rule of law, the separation of powers, federalism, nationhood, and rights balanced by responsibilities.</a:t>
            </a:r>
          </a:p>
          <a:p>
            <a:pPr>
              <a:lnSpc>
                <a:spcPct val="107000"/>
              </a:lnSpc>
              <a:spcAft>
                <a:spcPts val="800"/>
              </a:spcAft>
            </a:pPr>
            <a:r>
              <a:rPr lang="en-AU" sz="1600" dirty="0">
                <a:solidFill>
                  <a:srgbClr val="0C0C0C"/>
                </a:solidFill>
                <a:effectLst/>
                <a:latin typeface="Arial" panose="020B0604020202020204" pitchFamily="34" charset="0"/>
                <a:ea typeface="Times New Roman" panose="02020603050405020304" pitchFamily="18" charset="0"/>
                <a:cs typeface="Arial" panose="020B0604020202020204" pitchFamily="34" charset="0"/>
              </a:rPr>
              <a:t>The Constitution is divided into 8 chapters and 128 sections, the key features of which include:</a:t>
            </a:r>
            <a:endParaRPr lang="en-AU" sz="16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AU" sz="1600" dirty="0">
                <a:solidFill>
                  <a:srgbClr val="0C0C0C"/>
                </a:solidFill>
                <a:effectLst/>
                <a:latin typeface="Arial" panose="020B0604020202020204" pitchFamily="34" charset="0"/>
                <a:ea typeface="Times New Roman" panose="02020603050405020304" pitchFamily="18" charset="0"/>
                <a:cs typeface="Arial" panose="020B0604020202020204" pitchFamily="34" charset="0"/>
              </a:rPr>
              <a:t>an Australian Parliament comprising the House of Representatives and the Senate, the Executive Government, the Judiciary, and the 6 State governments, being responsible for national decision-making and law-making.</a:t>
            </a:r>
            <a:endParaRPr lang="en-AU" sz="1600" dirty="0">
              <a:solidFill>
                <a:srgbClr val="0C0C0C"/>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AU" sz="1600" dirty="0">
                <a:solidFill>
                  <a:srgbClr val="0C0C0C"/>
                </a:solidFill>
                <a:effectLst/>
                <a:latin typeface="Arial" panose="020B0604020202020204" pitchFamily="34" charset="0"/>
                <a:ea typeface="Times New Roman" panose="02020603050405020304" pitchFamily="18" charset="0"/>
                <a:cs typeface="Arial" panose="020B0604020202020204" pitchFamily="34" charset="0"/>
              </a:rPr>
              <a:t>the High Court of Australia, which is the final court of appeal. The High Court interprets the Constitution and decides its meaning, as well as settling disputes between the Australian and State governments.</a:t>
            </a:r>
            <a:endParaRPr lang="en-AU" sz="1600" dirty="0">
              <a:solidFill>
                <a:srgbClr val="0C0C0C"/>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AU" sz="1600" dirty="0">
                <a:solidFill>
                  <a:srgbClr val="0C0C0C"/>
                </a:solidFill>
                <a:effectLst/>
                <a:latin typeface="Arial" panose="020B0604020202020204" pitchFamily="34" charset="0"/>
                <a:ea typeface="Times New Roman" panose="02020603050405020304" pitchFamily="18" charset="0"/>
                <a:cs typeface="Arial" panose="020B0604020202020204" pitchFamily="34" charset="0"/>
              </a:rPr>
              <a:t>The Constitution does not cover all aspects of the governing of Australia. For example, the Prime Minister and the Cabinet are not mentioned in the Constitution. The Prime Minister and Cabinet operate by custom and tradition, similar to the British system from which they came.</a:t>
            </a:r>
            <a:endParaRPr lang="en-AU" sz="16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AU" sz="1600" dirty="0">
                <a:solidFill>
                  <a:srgbClr val="0C0C0C"/>
                </a:solidFill>
                <a:effectLst/>
                <a:latin typeface="Arial" panose="020B0604020202020204" pitchFamily="34" charset="0"/>
                <a:ea typeface="Times New Roman" panose="02020603050405020304" pitchFamily="18" charset="0"/>
                <a:cs typeface="Arial" panose="020B0604020202020204" pitchFamily="34" charset="0"/>
              </a:rPr>
              <a:t>The Constitution does not detail many of the rights of the Australian people. Unlike the Constitution of the United States, Australia's does not include a bill of rights. In Australia these rights are protected by common law (made by the courts) and statute law (written law made by Parliament).</a:t>
            </a:r>
          </a:p>
          <a:p>
            <a:pPr>
              <a:lnSpc>
                <a:spcPct val="107000"/>
              </a:lnSpc>
              <a:spcAft>
                <a:spcPts val="800"/>
              </a:spcAft>
            </a:pPr>
            <a:r>
              <a:rPr lang="en-AU" sz="1600" dirty="0">
                <a:latin typeface="Arial" panose="020B0604020202020204" pitchFamily="34" charset="0"/>
                <a:cs typeface="Arial" panose="020B0604020202020204" pitchFamily="34" charset="0"/>
              </a:rPr>
              <a:t>At the time of Federation, Aborigines were excluded from the rights of Australian citizenship, including the right to vote, the right to be counted in a census and the right to be counted as part of an electorate.</a:t>
            </a:r>
          </a:p>
          <a:p>
            <a:pPr>
              <a:lnSpc>
                <a:spcPct val="107000"/>
              </a:lnSpc>
              <a:spcAft>
                <a:spcPts val="800"/>
              </a:spcAft>
            </a:pPr>
            <a:endParaRPr lang="en-AU" sz="16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79404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8CC78E1-AEC2-46B4-878A-99DE6BB08E06}"/>
              </a:ext>
            </a:extLst>
          </p:cNvPr>
          <p:cNvSpPr txBox="1"/>
          <p:nvPr/>
        </p:nvSpPr>
        <p:spPr>
          <a:xfrm>
            <a:off x="1348582" y="4274402"/>
            <a:ext cx="9888378" cy="2031325"/>
          </a:xfrm>
          <a:prstGeom prst="rect">
            <a:avLst/>
          </a:prstGeom>
          <a:noFill/>
        </p:spPr>
        <p:txBody>
          <a:bodyPr wrap="square" rtlCol="0">
            <a:spAutoFit/>
          </a:bodyPr>
          <a:lstStyle/>
          <a:p>
            <a:r>
              <a:rPr lang="en-AU" dirty="0"/>
              <a:t>The first chapter of Australia’s history is missing from the Constitution. Our founding document makes no mention of the fact that Indigenous people were living here and caring for the land long before white settlement, and there is still no recognition that we are co-existing with the world’s oldest living culture.</a:t>
            </a:r>
          </a:p>
          <a:p>
            <a:r>
              <a:rPr lang="en-AU" dirty="0"/>
              <a:t>Until 1967, Aboriginal people were not included in the population count. The Constitution still:</a:t>
            </a:r>
          </a:p>
          <a:p>
            <a:pPr marL="285750" indent="-285750">
              <a:buFont typeface="Arial" panose="020B0604020202020204" pitchFamily="34" charset="0"/>
              <a:buChar char="•"/>
            </a:pPr>
            <a:r>
              <a:rPr lang="en-AU" dirty="0"/>
              <a:t>allows States to ban people from voting because of their race (S.25)</a:t>
            </a:r>
          </a:p>
          <a:p>
            <a:pPr marL="285750" indent="-285750">
              <a:buFont typeface="Arial" panose="020B0604020202020204" pitchFamily="34" charset="0"/>
              <a:buChar char="•"/>
            </a:pPr>
            <a:r>
              <a:rPr lang="en-AU" dirty="0"/>
              <a:t>allows laws to be enacted to the detriment of Indigenous people (S.51 xxvi)</a:t>
            </a:r>
          </a:p>
          <a:p>
            <a:pPr marL="285750" indent="-285750">
              <a:buFont typeface="Arial" panose="020B0604020202020204" pitchFamily="34" charset="0"/>
              <a:buChar char="•"/>
            </a:pPr>
            <a:r>
              <a:rPr lang="en-AU" dirty="0"/>
              <a:t>prohibits laws from being enacted to benefit Aboriginal people specifically</a:t>
            </a:r>
          </a:p>
        </p:txBody>
      </p:sp>
      <p:pic>
        <p:nvPicPr>
          <p:cNvPr id="7" name="Picture 6">
            <a:extLst>
              <a:ext uri="{FF2B5EF4-FFF2-40B4-BE49-F238E27FC236}">
                <a16:creationId xmlns:a16="http://schemas.microsoft.com/office/drawing/2014/main" id="{543EF88A-7F6F-4EA6-A293-F8ACFF4ABA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2064" y="1271131"/>
            <a:ext cx="1609725" cy="2295525"/>
          </a:xfrm>
          <a:prstGeom prst="rect">
            <a:avLst/>
          </a:prstGeom>
        </p:spPr>
      </p:pic>
      <p:pic>
        <p:nvPicPr>
          <p:cNvPr id="13" name="Picture 12" descr="Friday essay: the 'great Australian silence' 50 years on">
            <a:extLst>
              <a:ext uri="{FF2B5EF4-FFF2-40B4-BE49-F238E27FC236}">
                <a16:creationId xmlns:a16="http://schemas.microsoft.com/office/drawing/2014/main" id="{638B3541-5CB7-4E33-BA88-AB5F0C36449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48582" y="758706"/>
            <a:ext cx="1931353" cy="3095942"/>
          </a:xfrm>
          <a:prstGeom prst="rect">
            <a:avLst/>
          </a:prstGeom>
          <a:noFill/>
          <a:ln>
            <a:noFill/>
          </a:ln>
        </p:spPr>
      </p:pic>
      <p:pic>
        <p:nvPicPr>
          <p:cNvPr id="15" name="Picture 14">
            <a:extLst>
              <a:ext uri="{FF2B5EF4-FFF2-40B4-BE49-F238E27FC236}">
                <a16:creationId xmlns:a16="http://schemas.microsoft.com/office/drawing/2014/main" id="{3FB60A38-09F0-44C1-BD94-EF3987DE63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2217" y="552273"/>
            <a:ext cx="4647565" cy="3485674"/>
          </a:xfrm>
          <a:prstGeom prst="rect">
            <a:avLst/>
          </a:prstGeom>
        </p:spPr>
      </p:pic>
    </p:spTree>
    <p:extLst>
      <p:ext uri="{BB962C8B-B14F-4D97-AF65-F5344CB8AC3E}">
        <p14:creationId xmlns:p14="http://schemas.microsoft.com/office/powerpoint/2010/main" val="2197650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5F6E2D-234D-4487-876E-04E3058E8403}"/>
              </a:ext>
            </a:extLst>
          </p:cNvPr>
          <p:cNvSpPr txBox="1"/>
          <p:nvPr/>
        </p:nvSpPr>
        <p:spPr>
          <a:xfrm>
            <a:off x="2314708" y="898188"/>
            <a:ext cx="7804652" cy="4722575"/>
          </a:xfrm>
          <a:prstGeom prst="rect">
            <a:avLst/>
          </a:prstGeom>
          <a:noFill/>
        </p:spPr>
        <p:txBody>
          <a:bodyPr wrap="square">
            <a:spAutoFit/>
          </a:bodyPr>
          <a:lstStyle/>
          <a:p>
            <a:pPr algn="ctr">
              <a:lnSpc>
                <a:spcPct val="107000"/>
              </a:lnSpc>
              <a:spcAft>
                <a:spcPts val="800"/>
              </a:spcAft>
            </a:pPr>
            <a:r>
              <a:rPr lang="en-AU" sz="2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Changing the Australian Constitution</a:t>
            </a:r>
          </a:p>
          <a:p>
            <a:pPr algn="ctr">
              <a:lnSpc>
                <a:spcPct val="107000"/>
              </a:lnSpc>
              <a:spcAft>
                <a:spcPts val="800"/>
              </a:spcAft>
            </a:pPr>
            <a:endParaRPr lang="en-AU" sz="1400" dirty="0">
              <a:solidFill>
                <a:srgbClr val="FF0000"/>
              </a:solidFill>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2400" dirty="0">
                <a:solidFill>
                  <a:srgbClr val="0C0C0C"/>
                </a:solidFill>
                <a:effectLst/>
                <a:latin typeface="Arial" panose="020B0604020202020204" pitchFamily="34" charset="0"/>
                <a:ea typeface="Times New Roman" panose="02020603050405020304" pitchFamily="18" charset="0"/>
                <a:cs typeface="Times New Roman" panose="02020603050405020304" pitchFamily="18" charset="0"/>
              </a:rPr>
              <a:t>The Constitution can only be changed with the approval of the Australian people. A proposed change must be approved by the Parliament and then be voted on by Australians in a </a:t>
            </a:r>
            <a:r>
              <a:rPr lang="en-AU" sz="2400" strike="noStrike" dirty="0">
                <a:effectLst/>
                <a:latin typeface="Arial" panose="020B060402020202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referendum</a:t>
            </a:r>
            <a:r>
              <a:rPr lang="en-AU" sz="2400" dirty="0">
                <a:effectLst/>
                <a:latin typeface="Arial" panose="020B0604020202020204" pitchFamily="34" charset="0"/>
                <a:ea typeface="Times New Roman" panose="02020603050405020304" pitchFamily="18" charset="0"/>
                <a:cs typeface="Times New Roman" panose="02020603050405020304" pitchFamily="18" charset="0"/>
              </a:rPr>
              <a:t>. </a:t>
            </a:r>
          </a:p>
          <a:p>
            <a:pPr>
              <a:lnSpc>
                <a:spcPct val="107000"/>
              </a:lnSpc>
              <a:spcAft>
                <a:spcPts val="800"/>
              </a:spcAft>
            </a:pPr>
            <a:endParaRPr lang="en-AU" sz="1400" dirty="0">
              <a:solidFill>
                <a:srgbClr val="0C0C0C"/>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AU" sz="2400" dirty="0">
                <a:solidFill>
                  <a:srgbClr val="0C0C0C"/>
                </a:solidFill>
                <a:effectLst/>
                <a:latin typeface="Arial" panose="020B0604020202020204" pitchFamily="34" charset="0"/>
                <a:ea typeface="Times New Roman" panose="02020603050405020304" pitchFamily="18" charset="0"/>
                <a:cs typeface="Times New Roman" panose="02020603050405020304" pitchFamily="18" charset="0"/>
              </a:rPr>
              <a:t>A referendum is only passed if it is approved by a majority of voters in a majority of states, and by a majority of voters across the nation. This is known as a double majority.</a:t>
            </a:r>
            <a:endParaRPr lang="en-AU" sz="2400" dirty="0">
              <a:effectLst/>
              <a:latin typeface="Trebuchet MS" panose="020B06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6461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81A338-4CEC-44A3-AFF3-40CD2252B0B4}"/>
              </a:ext>
            </a:extLst>
          </p:cNvPr>
          <p:cNvSpPr txBox="1"/>
          <p:nvPr/>
        </p:nvSpPr>
        <p:spPr>
          <a:xfrm>
            <a:off x="1249680" y="781190"/>
            <a:ext cx="9712960" cy="5786199"/>
          </a:xfrm>
          <a:prstGeom prst="rect">
            <a:avLst/>
          </a:prstGeom>
          <a:noFill/>
        </p:spPr>
        <p:txBody>
          <a:bodyPr wrap="square" rtlCol="0">
            <a:spAutoFit/>
          </a:bodyPr>
          <a:lstStyle/>
          <a:p>
            <a:pPr algn="ctr"/>
            <a:r>
              <a:rPr lang="en-AU" sz="2800" b="1" dirty="0">
                <a:solidFill>
                  <a:srgbClr val="FF0000"/>
                </a:solidFill>
                <a:latin typeface="Arial" panose="020B0604020202020204" pitchFamily="34" charset="0"/>
                <a:cs typeface="Arial" panose="020B0604020202020204" pitchFamily="34" charset="0"/>
              </a:rPr>
              <a:t>Long Journey leading to Uluru: </a:t>
            </a:r>
          </a:p>
          <a:p>
            <a:pPr algn="ctr"/>
            <a:endParaRPr lang="en-AU" sz="2400" b="1" dirty="0">
              <a:solidFill>
                <a:srgbClr val="FF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2000" dirty="0">
                <a:latin typeface="Arial" panose="020B0604020202020204" pitchFamily="34" charset="0"/>
                <a:cs typeface="Arial" panose="020B0604020202020204" pitchFamily="34" charset="0"/>
              </a:rPr>
              <a:t>Petition for Aboriginal Voice from William Cooper to King George V (1934)</a:t>
            </a:r>
          </a:p>
          <a:p>
            <a:pPr marL="285750" indent="-285750">
              <a:buFont typeface="Arial" panose="020B0604020202020204" pitchFamily="34" charset="0"/>
              <a:buChar char="•"/>
            </a:pPr>
            <a:endParaRPr lang="en-AU"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2000" dirty="0">
                <a:latin typeface="Arial" panose="020B0604020202020204" pitchFamily="34" charset="0"/>
                <a:cs typeface="Arial" panose="020B0604020202020204" pitchFamily="34" charset="0"/>
              </a:rPr>
              <a:t>First Bark Petition from </a:t>
            </a:r>
            <a:r>
              <a:rPr lang="en-AU" sz="2000" dirty="0" err="1">
                <a:latin typeface="Arial" panose="020B0604020202020204" pitchFamily="34" charset="0"/>
                <a:cs typeface="Arial" panose="020B0604020202020204" pitchFamily="34" charset="0"/>
              </a:rPr>
              <a:t>Yolgnu</a:t>
            </a:r>
            <a:r>
              <a:rPr lang="en-AU" sz="2000" dirty="0">
                <a:latin typeface="Arial" panose="020B0604020202020204" pitchFamily="34" charset="0"/>
                <a:cs typeface="Arial" panose="020B0604020202020204" pitchFamily="34" charset="0"/>
              </a:rPr>
              <a:t> people in Arnhem Land (1963)</a:t>
            </a:r>
          </a:p>
          <a:p>
            <a:pPr marL="285750" indent="-285750">
              <a:buFont typeface="Arial" panose="020B0604020202020204" pitchFamily="34" charset="0"/>
              <a:buChar char="•"/>
            </a:pPr>
            <a:endParaRPr lang="en-AU"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2000" dirty="0">
                <a:latin typeface="Arial" panose="020B0604020202020204" pitchFamily="34" charset="0"/>
                <a:cs typeface="Arial" panose="020B0604020202020204" pitchFamily="34" charset="0"/>
              </a:rPr>
              <a:t>Referendum to allow Fed Govt to count Aboriginal people (2 March 1967)</a:t>
            </a:r>
          </a:p>
          <a:p>
            <a:pPr marL="285750" indent="-285750">
              <a:buFont typeface="Arial" panose="020B0604020202020204" pitchFamily="34" charset="0"/>
              <a:buChar char="•"/>
            </a:pPr>
            <a:endParaRPr lang="en-AU"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2000" dirty="0">
                <a:latin typeface="Arial" panose="020B0604020202020204" pitchFamily="34" charset="0"/>
                <a:cs typeface="Arial" panose="020B0604020202020204" pitchFamily="34" charset="0"/>
              </a:rPr>
              <a:t>Govt purchases Gurindji country and hands back to traditional owners (Aug 1975)</a:t>
            </a:r>
          </a:p>
          <a:p>
            <a:pPr marL="285750" indent="-285750">
              <a:buFont typeface="Arial" panose="020B0604020202020204" pitchFamily="34" charset="0"/>
              <a:buChar char="•"/>
            </a:pPr>
            <a:endParaRPr lang="en-AU"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2000" dirty="0">
                <a:latin typeface="Arial" panose="020B0604020202020204" pitchFamily="34" charset="0"/>
                <a:cs typeface="Arial" panose="020B0604020202020204" pitchFamily="34" charset="0"/>
              </a:rPr>
              <a:t>High Court Mabo decision, wiping out terra nullius (3 June 1992)</a:t>
            </a:r>
          </a:p>
          <a:p>
            <a:pPr marL="285750" indent="-285750">
              <a:buFont typeface="Arial" panose="020B0604020202020204" pitchFamily="34" charset="0"/>
              <a:buChar char="•"/>
            </a:pPr>
            <a:endParaRPr lang="en-AU"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2000" dirty="0">
                <a:latin typeface="Arial" panose="020B0604020202020204" pitchFamily="34" charset="0"/>
                <a:cs typeface="Arial" panose="020B0604020202020204" pitchFamily="34" charset="0"/>
              </a:rPr>
              <a:t>Paul Keating Redfern Park speech acknowledging responsibility (10 Dec 1992)</a:t>
            </a:r>
          </a:p>
          <a:p>
            <a:pPr marL="285750" indent="-285750">
              <a:buFont typeface="Arial" panose="020B0604020202020204" pitchFamily="34" charset="0"/>
              <a:buChar char="•"/>
            </a:pPr>
            <a:endParaRPr lang="en-AU"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2000" dirty="0">
                <a:latin typeface="Arial" panose="020B0604020202020204" pitchFamily="34" charset="0"/>
                <a:cs typeface="Arial" panose="020B0604020202020204" pitchFamily="34" charset="0"/>
              </a:rPr>
              <a:t>Apology to the Stolen Generations by Kevin Rudd (13 Feb 2008)</a:t>
            </a:r>
          </a:p>
          <a:p>
            <a:pPr marL="285750" indent="-285750">
              <a:buFont typeface="Arial" panose="020B0604020202020204" pitchFamily="34" charset="0"/>
              <a:buChar char="•"/>
            </a:pPr>
            <a:endParaRPr lang="en-AU"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2000" dirty="0">
                <a:latin typeface="Arial" panose="020B0604020202020204" pitchFamily="34" charset="0"/>
                <a:cs typeface="Arial" panose="020B0604020202020204" pitchFamily="34" charset="0"/>
              </a:rPr>
              <a:t>Anthony Albanese commits </a:t>
            </a:r>
            <a:r>
              <a:rPr lang="en-AU" sz="2000" dirty="0" err="1">
                <a:latin typeface="Arial" panose="020B0604020202020204" pitchFamily="34" charset="0"/>
                <a:cs typeface="Arial" panose="020B0604020202020204" pitchFamily="34" charset="0"/>
              </a:rPr>
              <a:t>Labor</a:t>
            </a:r>
            <a:r>
              <a:rPr lang="en-AU" sz="2000" dirty="0">
                <a:latin typeface="Arial" panose="020B0604020202020204" pitchFamily="34" charset="0"/>
                <a:cs typeface="Arial" panose="020B0604020202020204" pitchFamily="34" charset="0"/>
              </a:rPr>
              <a:t> to a referendum (21 May 2022)</a:t>
            </a:r>
          </a:p>
          <a:p>
            <a:pPr marL="285750" indent="-285750">
              <a:buFont typeface="Arial" panose="020B0604020202020204" pitchFamily="34" charset="0"/>
              <a:buChar char="•"/>
            </a:pPr>
            <a:endParaRPr lang="en-AU" dirty="0"/>
          </a:p>
        </p:txBody>
      </p:sp>
    </p:spTree>
    <p:extLst>
      <p:ext uri="{BB962C8B-B14F-4D97-AF65-F5344CB8AC3E}">
        <p14:creationId xmlns:p14="http://schemas.microsoft.com/office/powerpoint/2010/main" val="1287151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7FD2E75-29B3-4B8C-82DC-428DBBCEE1B3}"/>
              </a:ext>
            </a:extLst>
          </p:cNvPr>
          <p:cNvSpPr txBox="1"/>
          <p:nvPr/>
        </p:nvSpPr>
        <p:spPr>
          <a:xfrm>
            <a:off x="1486949" y="834515"/>
            <a:ext cx="8118446" cy="369332"/>
          </a:xfrm>
          <a:prstGeom prst="rect">
            <a:avLst/>
          </a:prstGeom>
          <a:noFill/>
        </p:spPr>
        <p:txBody>
          <a:bodyPr wrap="square">
            <a:spAutoFit/>
          </a:bodyPr>
          <a:lstStyle/>
          <a:p>
            <a:pPr algn="ctr"/>
            <a:r>
              <a:rPr lang="en-AU" sz="1800" dirty="0">
                <a:solidFill>
                  <a:srgbClr val="FF0000"/>
                </a:solidFill>
                <a:latin typeface="Arial" panose="020B0604020202020204" pitchFamily="34" charset="0"/>
                <a:cs typeface="Arial" panose="020B0604020202020204" pitchFamily="34" charset="0"/>
              </a:rPr>
              <a:t>Petition for Aboriginal Voice from William Cooper to King George V</a:t>
            </a:r>
          </a:p>
        </p:txBody>
      </p:sp>
      <p:sp>
        <p:nvSpPr>
          <p:cNvPr id="3" name="TextBox 2">
            <a:extLst>
              <a:ext uri="{FF2B5EF4-FFF2-40B4-BE49-F238E27FC236}">
                <a16:creationId xmlns:a16="http://schemas.microsoft.com/office/drawing/2014/main" id="{990D0D02-D3E0-4AB8-91AA-6E62B0BC4826}"/>
              </a:ext>
            </a:extLst>
          </p:cNvPr>
          <p:cNvSpPr txBox="1"/>
          <p:nvPr/>
        </p:nvSpPr>
        <p:spPr>
          <a:xfrm>
            <a:off x="1361440" y="1315759"/>
            <a:ext cx="7400209" cy="4801314"/>
          </a:xfrm>
          <a:prstGeom prst="rect">
            <a:avLst/>
          </a:prstGeom>
          <a:noFill/>
        </p:spPr>
        <p:txBody>
          <a:bodyPr wrap="square" rtlCol="0">
            <a:spAutoFit/>
          </a:bodyPr>
          <a:lstStyle/>
          <a:p>
            <a:r>
              <a:rPr lang="en-AU" dirty="0"/>
              <a:t>In 1934 William Cooper, Yorta </a:t>
            </a:r>
            <a:r>
              <a:rPr lang="en-AU" dirty="0" err="1"/>
              <a:t>Yorta</a:t>
            </a:r>
            <a:r>
              <a:rPr lang="en-AU" dirty="0"/>
              <a:t> elder and secretary of the Australian Aborigines’ League, sent a petition signed by 1,814 Aboriginal people to the Government asking the King to intervene to:</a:t>
            </a:r>
          </a:p>
          <a:p>
            <a:pPr marL="285750" indent="-285750">
              <a:buFont typeface="Arial" panose="020B0604020202020204" pitchFamily="34" charset="0"/>
              <a:buChar char="•"/>
            </a:pPr>
            <a:r>
              <a:rPr lang="en-AU" dirty="0"/>
              <a:t>prevent the extinction of the Aboriginal race,</a:t>
            </a:r>
          </a:p>
          <a:p>
            <a:pPr marL="285750" indent="-285750">
              <a:buFont typeface="Arial" panose="020B0604020202020204" pitchFamily="34" charset="0"/>
              <a:buChar char="•"/>
            </a:pPr>
            <a:r>
              <a:rPr lang="en-AU" dirty="0"/>
              <a:t>secure better conditions for all, and</a:t>
            </a:r>
          </a:p>
          <a:p>
            <a:pPr marL="285750" indent="-285750">
              <a:buFont typeface="Arial" panose="020B0604020202020204" pitchFamily="34" charset="0"/>
              <a:buChar char="•"/>
            </a:pPr>
            <a:r>
              <a:rPr lang="en-AU" dirty="0"/>
              <a:t>afford Aboriginal representation in the Federal Parliament.</a:t>
            </a:r>
          </a:p>
          <a:p>
            <a:pPr marL="285750" indent="-285750">
              <a:buFont typeface="Arial" panose="020B0604020202020204" pitchFamily="34" charset="0"/>
              <a:buChar char="•"/>
            </a:pPr>
            <a:endParaRPr lang="en-AU" dirty="0"/>
          </a:p>
          <a:p>
            <a:r>
              <a:rPr lang="en-US" dirty="0"/>
              <a:t>The Australian Cabinet reviewed the petition before deciding whether they would pass it on to the King. Because the federal parliament did not have the power to make a law for Aboriginal representation in parliament under the Constitution, they decided that ‘no good purpose would be gained by submitting the petition to his Majesty the King’. They recommended that ‘no action be taken.’ </a:t>
            </a:r>
          </a:p>
          <a:p>
            <a:endParaRPr lang="en-US" dirty="0"/>
          </a:p>
          <a:p>
            <a:r>
              <a:rPr lang="en-US" dirty="0"/>
              <a:t>William Cooper’s petition is one example of the decades of First Nations activism that eventually led to the Uluru Statement’s call for Voice, Treaty, and Truth.</a:t>
            </a:r>
            <a:endParaRPr lang="en-AU" dirty="0"/>
          </a:p>
        </p:txBody>
      </p:sp>
      <p:sp>
        <p:nvSpPr>
          <p:cNvPr id="9" name="TextBox 8">
            <a:extLst>
              <a:ext uri="{FF2B5EF4-FFF2-40B4-BE49-F238E27FC236}">
                <a16:creationId xmlns:a16="http://schemas.microsoft.com/office/drawing/2014/main" id="{8BA4EDE1-D7A5-423B-AEDF-860654BF68C8}"/>
              </a:ext>
            </a:extLst>
          </p:cNvPr>
          <p:cNvSpPr txBox="1"/>
          <p:nvPr/>
        </p:nvSpPr>
        <p:spPr>
          <a:xfrm>
            <a:off x="1371600" y="5872480"/>
            <a:ext cx="9458960" cy="812800"/>
          </a:xfrm>
          <a:prstGeom prst="rect">
            <a:avLst/>
          </a:prstGeom>
          <a:noFill/>
        </p:spPr>
        <p:txBody>
          <a:bodyPr wrap="square" rtlCol="0">
            <a:spAutoFit/>
          </a:bodyPr>
          <a:lstStyle/>
          <a:p>
            <a:endParaRPr lang="en-AU" dirty="0"/>
          </a:p>
        </p:txBody>
      </p:sp>
      <p:pic>
        <p:nvPicPr>
          <p:cNvPr id="13" name="Picture 12" descr="An Aboriginal Life Story: William Cooper fought for rights of First Nations  people | The Canberra Times | Canberra, ACT">
            <a:extLst>
              <a:ext uri="{FF2B5EF4-FFF2-40B4-BE49-F238E27FC236}">
                <a16:creationId xmlns:a16="http://schemas.microsoft.com/office/drawing/2014/main" id="{5E8906A1-05AA-45A3-9440-B2198046B84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945366" y="2132520"/>
            <a:ext cx="2339091" cy="3167792"/>
          </a:xfrm>
          <a:prstGeom prst="rect">
            <a:avLst/>
          </a:prstGeom>
          <a:noFill/>
          <a:ln>
            <a:noFill/>
          </a:ln>
        </p:spPr>
      </p:pic>
    </p:spTree>
    <p:extLst>
      <p:ext uri="{BB962C8B-B14F-4D97-AF65-F5344CB8AC3E}">
        <p14:creationId xmlns:p14="http://schemas.microsoft.com/office/powerpoint/2010/main" val="1219184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5C3A93F-1855-40E0-8AFE-F21FBC348AD9}"/>
              </a:ext>
            </a:extLst>
          </p:cNvPr>
          <p:cNvSpPr txBox="1"/>
          <p:nvPr/>
        </p:nvSpPr>
        <p:spPr>
          <a:xfrm>
            <a:off x="1899919" y="921435"/>
            <a:ext cx="8564881" cy="400110"/>
          </a:xfrm>
          <a:prstGeom prst="rect">
            <a:avLst/>
          </a:prstGeom>
          <a:noFill/>
        </p:spPr>
        <p:txBody>
          <a:bodyPr wrap="square">
            <a:spAutoFit/>
          </a:bodyPr>
          <a:lstStyle/>
          <a:p>
            <a:pPr algn="ctr"/>
            <a:r>
              <a:rPr lang="en-AU" sz="2000" dirty="0">
                <a:solidFill>
                  <a:srgbClr val="FF0000"/>
                </a:solidFill>
                <a:latin typeface="Arial" panose="020B0604020202020204" pitchFamily="34" charset="0"/>
                <a:cs typeface="Arial" panose="020B0604020202020204" pitchFamily="34" charset="0"/>
              </a:rPr>
              <a:t>First Bark Petitions from </a:t>
            </a:r>
            <a:r>
              <a:rPr lang="en-AU" sz="2000" dirty="0" err="1">
                <a:solidFill>
                  <a:srgbClr val="FF0000"/>
                </a:solidFill>
                <a:latin typeface="Arial" panose="020B0604020202020204" pitchFamily="34" charset="0"/>
                <a:cs typeface="Arial" panose="020B0604020202020204" pitchFamily="34" charset="0"/>
              </a:rPr>
              <a:t>Yolgnu</a:t>
            </a:r>
            <a:r>
              <a:rPr lang="en-AU" sz="2000" dirty="0">
                <a:solidFill>
                  <a:srgbClr val="FF0000"/>
                </a:solidFill>
                <a:latin typeface="Arial" panose="020B0604020202020204" pitchFamily="34" charset="0"/>
                <a:cs typeface="Arial" panose="020B0604020202020204" pitchFamily="34" charset="0"/>
              </a:rPr>
              <a:t> people of Yirrkala in Arnhem Land</a:t>
            </a:r>
          </a:p>
        </p:txBody>
      </p:sp>
      <p:pic>
        <p:nvPicPr>
          <p:cNvPr id="4" name="Picture 3">
            <a:extLst>
              <a:ext uri="{FF2B5EF4-FFF2-40B4-BE49-F238E27FC236}">
                <a16:creationId xmlns:a16="http://schemas.microsoft.com/office/drawing/2014/main" id="{D0C16F74-4094-429D-BA6B-36660C3F20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015" y="1519208"/>
            <a:ext cx="2499325" cy="4351766"/>
          </a:xfrm>
          <a:prstGeom prst="rect">
            <a:avLst/>
          </a:prstGeom>
        </p:spPr>
      </p:pic>
      <p:sp>
        <p:nvSpPr>
          <p:cNvPr id="6" name="TextBox 5">
            <a:extLst>
              <a:ext uri="{FF2B5EF4-FFF2-40B4-BE49-F238E27FC236}">
                <a16:creationId xmlns:a16="http://schemas.microsoft.com/office/drawing/2014/main" id="{B54189FE-029B-4745-9651-38A73D6854DA}"/>
              </a:ext>
            </a:extLst>
          </p:cNvPr>
          <p:cNvSpPr txBox="1"/>
          <p:nvPr/>
        </p:nvSpPr>
        <p:spPr>
          <a:xfrm>
            <a:off x="3667760" y="1519208"/>
            <a:ext cx="7233920" cy="4770537"/>
          </a:xfrm>
          <a:prstGeom prst="rect">
            <a:avLst/>
          </a:prstGeom>
          <a:noFill/>
        </p:spPr>
        <p:txBody>
          <a:bodyPr wrap="square">
            <a:spAutoFit/>
          </a:bodyPr>
          <a:lstStyle/>
          <a:p>
            <a:r>
              <a:rPr lang="en-US" sz="1600" dirty="0"/>
              <a:t>These are the first documents bridging Commonwealth law and the Indigenous laws of the land. These petitions from the Yolngu people of </a:t>
            </a:r>
            <a:r>
              <a:rPr lang="en-US" sz="1600" dirty="0" err="1"/>
              <a:t>Yirrkala</a:t>
            </a:r>
            <a:r>
              <a:rPr lang="en-US" sz="1600" dirty="0"/>
              <a:t> were the first traditional documents recognised by the Commonwealth Parliament and are thus the documentary recognition of Indigenous people in Australian law.</a:t>
            </a:r>
            <a:br>
              <a:rPr lang="en-US" sz="1600" dirty="0"/>
            </a:br>
            <a:br>
              <a:rPr lang="en-US" sz="1600" dirty="0"/>
            </a:br>
            <a:r>
              <a:rPr lang="en-US" sz="1600" dirty="0"/>
              <a:t>Petitions to Parliament must conform to certain rules of procedure and the acceptance of these petitions marks a bridge between two traditions of law. There had been many earlier petitions from Aboriginal people to Australian parliaments, and attempts to present petitions to the Crown. These petitions are the first to use traditional forms and combine bark painting with text typed on paper.</a:t>
            </a:r>
            <a:br>
              <a:rPr lang="en-US" sz="1600" dirty="0"/>
            </a:br>
            <a:br>
              <a:rPr lang="en-US" sz="1600" dirty="0"/>
            </a:br>
            <a:r>
              <a:rPr lang="en-US" sz="1600" dirty="0"/>
              <a:t>The painted designs proclaim Yolngu law, depicting the traditional relations to land and the typed text is in English and </a:t>
            </a:r>
            <a:r>
              <a:rPr lang="en-US" sz="1600" dirty="0" err="1"/>
              <a:t>Gumatj</a:t>
            </a:r>
            <a:r>
              <a:rPr lang="en-US" sz="1600" dirty="0"/>
              <a:t> languages.</a:t>
            </a:r>
            <a:br>
              <a:rPr lang="en-US" sz="1600" dirty="0"/>
            </a:br>
            <a:br>
              <a:rPr lang="en-US" sz="1600" dirty="0"/>
            </a:br>
            <a:r>
              <a:rPr lang="en-US" sz="1600" dirty="0"/>
              <a:t>The petitioners unsuccessfully sought the Commonwealth Parliament's recognition of rights to their traditional lands on the Gove Peninsula in Arnhem Land through this instrument proclaiming those rights in traditional form. Though these documents did not achieve the constitutional change sought, they were effective in making a way for the eventual recognition of Indigenous rights in Commonwealth law.</a:t>
            </a:r>
            <a:endParaRPr lang="en-AU" sz="1600" dirty="0"/>
          </a:p>
        </p:txBody>
      </p:sp>
    </p:spTree>
    <p:extLst>
      <p:ext uri="{BB962C8B-B14F-4D97-AF65-F5344CB8AC3E}">
        <p14:creationId xmlns:p14="http://schemas.microsoft.com/office/powerpoint/2010/main" val="13617218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2146</TotalTime>
  <Words>3135</Words>
  <Application>Microsoft Macintosh PowerPoint</Application>
  <PresentationFormat>Widescreen</PresentationFormat>
  <Paragraphs>150</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Arial</vt:lpstr>
      <vt:lpstr>Calibri</vt:lpstr>
      <vt:lpstr>Calibri Light</vt:lpstr>
      <vt:lpstr>Symbol</vt:lpstr>
      <vt:lpstr>Trebuchet MS</vt:lpstr>
      <vt:lpstr>Wingdings</vt:lpstr>
      <vt:lpstr>Office Theme</vt:lpstr>
      <vt:lpstr>Voice to Parliament</vt:lpstr>
      <vt:lpstr>Uluru Statement from the Heart An Invitation from Australia’s First Nations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Voice to Parliament</dc:title>
  <dc:creator>Barry Mitchell</dc:creator>
  <cp:lastModifiedBy>Sandy Boyce</cp:lastModifiedBy>
  <cp:revision>70</cp:revision>
  <cp:lastPrinted>2023-02-15T04:24:32Z</cp:lastPrinted>
  <dcterms:created xsi:type="dcterms:W3CDTF">2023-02-11T03:46:49Z</dcterms:created>
  <dcterms:modified xsi:type="dcterms:W3CDTF">2023-05-03T22:41:52Z</dcterms:modified>
</cp:coreProperties>
</file>