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1" r:id="rId1"/>
  </p:sldMasterIdLst>
  <p:notesMasterIdLst>
    <p:notesMasterId r:id="rId50"/>
  </p:notesMasterIdLst>
  <p:handoutMasterIdLst>
    <p:handoutMasterId r:id="rId51"/>
  </p:handoutMasterIdLst>
  <p:sldIdLst>
    <p:sldId id="256" r:id="rId2"/>
    <p:sldId id="284" r:id="rId3"/>
    <p:sldId id="285" r:id="rId4"/>
    <p:sldId id="315" r:id="rId5"/>
    <p:sldId id="333" r:id="rId6"/>
    <p:sldId id="292" r:id="rId7"/>
    <p:sldId id="291" r:id="rId8"/>
    <p:sldId id="283" r:id="rId9"/>
    <p:sldId id="288" r:id="rId10"/>
    <p:sldId id="293" r:id="rId11"/>
    <p:sldId id="279" r:id="rId12"/>
    <p:sldId id="282" r:id="rId13"/>
    <p:sldId id="308" r:id="rId14"/>
    <p:sldId id="316" r:id="rId15"/>
    <p:sldId id="314" r:id="rId16"/>
    <p:sldId id="318" r:id="rId17"/>
    <p:sldId id="320" r:id="rId18"/>
    <p:sldId id="319" r:id="rId19"/>
    <p:sldId id="326" r:id="rId20"/>
    <p:sldId id="307" r:id="rId21"/>
    <p:sldId id="278" r:id="rId22"/>
    <p:sldId id="289" r:id="rId23"/>
    <p:sldId id="299" r:id="rId24"/>
    <p:sldId id="296" r:id="rId25"/>
    <p:sldId id="304" r:id="rId26"/>
    <p:sldId id="280" r:id="rId27"/>
    <p:sldId id="281" r:id="rId28"/>
    <p:sldId id="305" r:id="rId29"/>
    <p:sldId id="300" r:id="rId30"/>
    <p:sldId id="298" r:id="rId31"/>
    <p:sldId id="306" r:id="rId32"/>
    <p:sldId id="290" r:id="rId33"/>
    <p:sldId id="327" r:id="rId34"/>
    <p:sldId id="328" r:id="rId35"/>
    <p:sldId id="331" r:id="rId36"/>
    <p:sldId id="329" r:id="rId37"/>
    <p:sldId id="330" r:id="rId38"/>
    <p:sldId id="324" r:id="rId39"/>
    <p:sldId id="332" r:id="rId40"/>
    <p:sldId id="267" r:id="rId41"/>
    <p:sldId id="311" r:id="rId42"/>
    <p:sldId id="321" r:id="rId43"/>
    <p:sldId id="270" r:id="rId44"/>
    <p:sldId id="263" r:id="rId45"/>
    <p:sldId id="334" r:id="rId46"/>
    <p:sldId id="338" r:id="rId47"/>
    <p:sldId id="339" r:id="rId48"/>
    <p:sldId id="33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4" autoAdjust="0"/>
    <p:restoredTop sz="94283" autoAdjust="0"/>
  </p:normalViewPr>
  <p:slideViewPr>
    <p:cSldViewPr snapToGrid="0" snapToObjects="1">
      <p:cViewPr varScale="1">
        <p:scale>
          <a:sx n="100" d="100"/>
          <a:sy n="100" d="100"/>
        </p:scale>
        <p:origin x="856"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8C313B-3CF5-4B75-042D-DA4A23B270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136F7BB-48B7-A33D-E844-AF14CB438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73B2-D706-4D6A-B9CA-52C234C5F32C}" type="datetimeFigureOut">
              <a:rPr lang="en-AU" smtClean="0"/>
              <a:t>13/3/2024</a:t>
            </a:fld>
            <a:endParaRPr lang="en-AU"/>
          </a:p>
        </p:txBody>
      </p:sp>
      <p:sp>
        <p:nvSpPr>
          <p:cNvPr id="4" name="Footer Placeholder 3">
            <a:extLst>
              <a:ext uri="{FF2B5EF4-FFF2-40B4-BE49-F238E27FC236}">
                <a16:creationId xmlns:a16="http://schemas.microsoft.com/office/drawing/2014/main" id="{17EF541B-AAD7-457B-F5B5-47E91A1E00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FB05CE9-B35B-6B1E-1B45-1A627F2725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6C62F4-BEB0-4B36-BDAB-B350233544C3}" type="slidenum">
              <a:rPr lang="en-AU" smtClean="0"/>
              <a:t>‹#›</a:t>
            </a:fld>
            <a:endParaRPr lang="en-AU"/>
          </a:p>
        </p:txBody>
      </p:sp>
    </p:spTree>
    <p:extLst>
      <p:ext uri="{BB962C8B-B14F-4D97-AF65-F5344CB8AC3E}">
        <p14:creationId xmlns:p14="http://schemas.microsoft.com/office/powerpoint/2010/main" val="14600869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74085-8ABC-4945-B07B-89B452D7BA6C}" type="datetimeFigureOut">
              <a:rPr lang="en-AU" smtClean="0"/>
              <a:t>13/3/2024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37A3A-6BFD-4B46-BB14-F061A897263C}" type="slidenum">
              <a:rPr lang="en-AU" smtClean="0"/>
              <a:t>‹#›</a:t>
            </a:fld>
            <a:endParaRPr lang="en-AU"/>
          </a:p>
        </p:txBody>
      </p:sp>
    </p:spTree>
    <p:extLst>
      <p:ext uri="{BB962C8B-B14F-4D97-AF65-F5344CB8AC3E}">
        <p14:creationId xmlns:p14="http://schemas.microsoft.com/office/powerpoint/2010/main" val="40019915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416ABC5-D178-4B8C-8D25-581E00AB0DFF}" type="datetime1">
              <a:rPr lang="en-US" smtClean="0"/>
              <a:t>3/13/24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25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043A69-D9B4-4CF0-AEF0-60C29171349B}" type="datetime1">
              <a:rPr lang="en-US" smtClean="0"/>
              <a:t>3/13/24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008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297E946-04BB-4315-B495-15F5E1CCC821}" type="datetime1">
              <a:rPr lang="en-US" smtClean="0"/>
              <a:t>3/13/24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15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B89D794-28D7-4583-90D4-2BDD0AFD08AC}" type="datetime1">
              <a:rPr lang="en-US" smtClean="0"/>
              <a:t>3/13/24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7583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F041FE9-EE43-47FE-A823-55403A999D1E}" type="datetime1">
              <a:rPr lang="en-US" smtClean="0"/>
              <a:t>3/13/24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82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1D3B289-CDA2-48CB-BB74-258DA017B316}" type="datetime1">
              <a:rPr lang="en-US" smtClean="0"/>
              <a:t>3/13/24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0714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628DF2E-E26D-4AD5-BA43-B14700726ADF}" type="datetime1">
              <a:rPr lang="en-US" smtClean="0"/>
              <a:t>3/13/24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5645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42F9BAD-C39F-4D15-AD31-8D52A6BF7F66}" type="datetime1">
              <a:rPr lang="en-US" smtClean="0"/>
              <a:t>3/13/24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7159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8D69A-AB38-4B5E-97E5-393A5129D952}" type="datetime1">
              <a:rPr lang="en-US" smtClean="0"/>
              <a:t>3/13/24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3035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0B991A6-F5DA-4806-B55A-5DE2B69B74F9}" type="datetime1">
              <a:rPr lang="en-US" smtClean="0"/>
              <a:t>3/13/24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73024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54A9DAB-AC92-4D5B-8397-20412B7AEB17}" type="datetime1">
              <a:rPr lang="en-US" smtClean="0"/>
              <a:t>3/13/24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93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03A350E-C015-4804-AA3D-C39C667BFD24}" type="datetime1">
              <a:rPr lang="en-US" smtClean="0"/>
              <a:t>3/13/24</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18354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s://www.melbourneanglican.org.au/ministry-social-responsibilities-committee/#:~:text=Its%20purpose%20is%20to%20enable,Christian%20social%20responsibilities%20to%20societ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ritannica.com/biography/Jesus/Jewish-Palestine-at-the-time-of-Jes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biblegateway.com/passage/?search=Psalm%20118&amp;version=NAB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aran.net.au/wp-content/uploads/2023/02/Palm-Sunday-2023-Leaflet-Design-2.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youtu.be/S4lyyqjwnOw"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bigwalk4refugees.au/"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ran.net.au/actions/palm-sunday-202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c34z19ACHuw?feature=oembed" TargetMode="External"/><Relationship Id="rId5" Type="http://schemas.openxmlformats.org/officeDocument/2006/relationships/slide" Target="slide30.xml"/><Relationship Id="rId4" Type="http://schemas.openxmlformats.org/officeDocument/2006/relationships/hyperlink" Target="https://douglastalks.com/what-does-hosanna-mean-palm-sunday-lesson-for-ki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001EBEE-7F7A-4EEE-8CD5-9B3740ECB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5281BC8-9061-4C9E-88FC-2B98B09A3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C705E-6D5A-3842-B5D1-26E4347F14C3}"/>
              </a:ext>
            </a:extLst>
          </p:cNvPr>
          <p:cNvSpPr>
            <a:spLocks noGrp="1"/>
          </p:cNvSpPr>
          <p:nvPr>
            <p:ph type="ctrTitle"/>
          </p:nvPr>
        </p:nvSpPr>
        <p:spPr>
          <a:xfrm>
            <a:off x="242807" y="394143"/>
            <a:ext cx="5468548" cy="3034857"/>
          </a:xfrm>
        </p:spPr>
        <p:txBody>
          <a:bodyPr anchor="b">
            <a:noAutofit/>
          </a:bodyPr>
          <a:lstStyle/>
          <a:p>
            <a:pPr algn="l"/>
            <a:r>
              <a:rPr lang="en-US" sz="9000" dirty="0">
                <a:solidFill>
                  <a:srgbClr val="FFFFFF"/>
                </a:solidFill>
              </a:rPr>
              <a:t>Palm Sunday </a:t>
            </a:r>
            <a:br>
              <a:rPr lang="en-US" sz="7000" dirty="0">
                <a:solidFill>
                  <a:srgbClr val="FFFFFF"/>
                </a:solidFill>
              </a:rPr>
            </a:br>
            <a:br>
              <a:rPr lang="en-US" sz="4000" dirty="0">
                <a:solidFill>
                  <a:srgbClr val="FFFFFF"/>
                </a:solidFill>
              </a:rPr>
            </a:br>
            <a:r>
              <a:rPr lang="en-US" sz="4500" dirty="0">
                <a:solidFill>
                  <a:srgbClr val="FFFFFF"/>
                </a:solidFill>
              </a:rPr>
              <a:t>resources for schools</a:t>
            </a:r>
          </a:p>
        </p:txBody>
      </p:sp>
      <p:cxnSp>
        <p:nvCxnSpPr>
          <p:cNvPr id="24" name="Straight Connector 23">
            <a:extLst>
              <a:ext uri="{FF2B5EF4-FFF2-40B4-BE49-F238E27FC236}">
                <a16:creationId xmlns:a16="http://schemas.microsoft.com/office/drawing/2014/main" id="{E54F8B4D-C74B-4907-B2CC-F7C50DC571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plant&#10;&#10;Description automatically generated">
            <a:extLst>
              <a:ext uri="{FF2B5EF4-FFF2-40B4-BE49-F238E27FC236}">
                <a16:creationId xmlns:a16="http://schemas.microsoft.com/office/drawing/2014/main" id="{52A22A88-1B5F-90E1-7F2E-AF20B500A402}"/>
              </a:ext>
            </a:extLst>
          </p:cNvPr>
          <p:cNvPicPr>
            <a:picLocks noChangeAspect="1"/>
          </p:cNvPicPr>
          <p:nvPr/>
        </p:nvPicPr>
        <p:blipFill rotWithShape="1">
          <a:blip r:embed="rId2"/>
          <a:srcRect r="2139"/>
          <a:stretch/>
        </p:blipFill>
        <p:spPr>
          <a:xfrm>
            <a:off x="5711355" y="243573"/>
            <a:ext cx="6234564" cy="6370854"/>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88BCD2AE-6C68-C284-DC08-41F8C8A6DF6C}"/>
              </a:ext>
            </a:extLst>
          </p:cNvPr>
          <p:cNvPicPr>
            <a:picLocks noChangeAspect="1"/>
          </p:cNvPicPr>
          <p:nvPr/>
        </p:nvPicPr>
        <p:blipFill>
          <a:blip r:embed="rId3"/>
          <a:stretch>
            <a:fillRect/>
          </a:stretch>
        </p:blipFill>
        <p:spPr>
          <a:xfrm>
            <a:off x="173155" y="5634988"/>
            <a:ext cx="1732203" cy="979439"/>
          </a:xfrm>
          <a:prstGeom prst="rect">
            <a:avLst/>
          </a:prstGeom>
        </p:spPr>
      </p:pic>
      <p:sp>
        <p:nvSpPr>
          <p:cNvPr id="4" name="Content Placeholder 2">
            <a:extLst>
              <a:ext uri="{FF2B5EF4-FFF2-40B4-BE49-F238E27FC236}">
                <a16:creationId xmlns:a16="http://schemas.microsoft.com/office/drawing/2014/main" id="{85CD9951-B457-A865-BCEC-CF12BA5E32AC}"/>
              </a:ext>
            </a:extLst>
          </p:cNvPr>
          <p:cNvSpPr txBox="1">
            <a:spLocks/>
          </p:cNvSpPr>
          <p:nvPr/>
        </p:nvSpPr>
        <p:spPr>
          <a:xfrm>
            <a:off x="2148165" y="5610466"/>
            <a:ext cx="2938272" cy="1398104"/>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US" sz="1600" dirty="0"/>
              <a:t>Dr Audrey Statham</a:t>
            </a:r>
          </a:p>
          <a:p>
            <a:r>
              <a:rPr lang="en-AU" sz="1600" dirty="0">
                <a:solidFill>
                  <a:srgbClr val="FFFFFF"/>
                </a:solidFill>
                <a:hlinkClick r:id="rId4"/>
              </a:rPr>
              <a:t>Social Responsibilities Committee – Anglican Diocese of Melbourne</a:t>
            </a:r>
            <a:endParaRPr lang="en-US" sz="1600" dirty="0">
              <a:solidFill>
                <a:srgbClr val="FFFFFF"/>
              </a:solidFill>
            </a:endParaRPr>
          </a:p>
          <a:p>
            <a:endParaRPr lang="en-AU" sz="1600" dirty="0"/>
          </a:p>
        </p:txBody>
      </p:sp>
    </p:spTree>
    <p:extLst>
      <p:ext uri="{BB962C8B-B14F-4D97-AF65-F5344CB8AC3E}">
        <p14:creationId xmlns:p14="http://schemas.microsoft.com/office/powerpoint/2010/main" val="3256609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DC1B-09A2-31B7-43E4-5D3B3F03C283}"/>
              </a:ext>
            </a:extLst>
          </p:cNvPr>
          <p:cNvSpPr>
            <a:spLocks noGrp="1"/>
          </p:cNvSpPr>
          <p:nvPr>
            <p:ph type="title"/>
          </p:nvPr>
        </p:nvSpPr>
        <p:spPr/>
        <p:txBody>
          <a:bodyPr/>
          <a:lstStyle/>
          <a:p>
            <a:r>
              <a:rPr lang="en-US" dirty="0"/>
              <a:t>Acting out Palm Sunday</a:t>
            </a:r>
            <a:endParaRPr lang="en-AU" dirty="0"/>
          </a:p>
        </p:txBody>
      </p:sp>
      <p:sp>
        <p:nvSpPr>
          <p:cNvPr id="3" name="Content Placeholder 2">
            <a:extLst>
              <a:ext uri="{FF2B5EF4-FFF2-40B4-BE49-F238E27FC236}">
                <a16:creationId xmlns:a16="http://schemas.microsoft.com/office/drawing/2014/main" id="{A0FCCC19-7BB2-991E-DCEF-1F2580065468}"/>
              </a:ext>
            </a:extLst>
          </p:cNvPr>
          <p:cNvSpPr>
            <a:spLocks noGrp="1"/>
          </p:cNvSpPr>
          <p:nvPr>
            <p:ph idx="1"/>
          </p:nvPr>
        </p:nvSpPr>
        <p:spPr>
          <a:xfrm>
            <a:off x="1024128" y="2285999"/>
            <a:ext cx="4767071" cy="4313583"/>
          </a:xfrm>
          <a:ln>
            <a:solidFill>
              <a:schemeClr val="tx1"/>
            </a:solidFill>
          </a:ln>
        </p:spPr>
        <p:txBody>
          <a:bodyPr>
            <a:normAutofit/>
          </a:bodyPr>
          <a:lstStyle/>
          <a:p>
            <a:pPr marL="0" indent="0">
              <a:buNone/>
            </a:pPr>
            <a:r>
              <a:rPr lang="en-US" sz="2600" dirty="0"/>
              <a:t>Ask the students to decide amongst themselves who will take the following roles:</a:t>
            </a:r>
          </a:p>
          <a:p>
            <a:pPr>
              <a:buFont typeface="Arial" panose="020B0604020202020204" pitchFamily="34" charset="0"/>
              <a:buChar char="•"/>
            </a:pPr>
            <a:r>
              <a:rPr lang="en-US" sz="2600" dirty="0"/>
              <a:t> The narrator of Matthew’s Gospel </a:t>
            </a:r>
          </a:p>
          <a:p>
            <a:pPr>
              <a:buFont typeface="Arial" panose="020B0604020202020204" pitchFamily="34" charset="0"/>
              <a:buChar char="•"/>
            </a:pPr>
            <a:r>
              <a:rPr lang="en-US" sz="2600" dirty="0"/>
              <a:t> Jesus</a:t>
            </a:r>
          </a:p>
          <a:p>
            <a:pPr>
              <a:buFont typeface="Arial" panose="020B0604020202020204" pitchFamily="34" charset="0"/>
              <a:buChar char="•"/>
            </a:pPr>
            <a:r>
              <a:rPr lang="en-US" sz="2600" dirty="0"/>
              <a:t> The prophet Zachariah</a:t>
            </a:r>
          </a:p>
          <a:p>
            <a:pPr>
              <a:buFont typeface="Arial" panose="020B0604020202020204" pitchFamily="34" charset="0"/>
              <a:buChar char="•"/>
            </a:pPr>
            <a:r>
              <a:rPr lang="en-US" sz="2600" dirty="0"/>
              <a:t> The disciples (non-speaking roles)</a:t>
            </a:r>
          </a:p>
          <a:p>
            <a:pPr>
              <a:buFont typeface="Arial" panose="020B0604020202020204" pitchFamily="34" charset="0"/>
              <a:buChar char="•"/>
            </a:pPr>
            <a:r>
              <a:rPr lang="en-US" sz="2600" dirty="0"/>
              <a:t> The crowds (all the remaining students)</a:t>
            </a:r>
          </a:p>
          <a:p>
            <a:pPr>
              <a:buFont typeface="Arial" panose="020B0604020202020204" pitchFamily="34" charset="0"/>
              <a:buChar char="•"/>
            </a:pPr>
            <a:endParaRPr lang="en-AU" sz="2600" dirty="0"/>
          </a:p>
        </p:txBody>
      </p:sp>
      <p:sp>
        <p:nvSpPr>
          <p:cNvPr id="4" name="Content Placeholder 2">
            <a:extLst>
              <a:ext uri="{FF2B5EF4-FFF2-40B4-BE49-F238E27FC236}">
                <a16:creationId xmlns:a16="http://schemas.microsoft.com/office/drawing/2014/main" id="{F9B3FA4C-71DE-D5DA-377D-865F9DACCE9B}"/>
              </a:ext>
            </a:extLst>
          </p:cNvPr>
          <p:cNvSpPr txBox="1">
            <a:spLocks/>
          </p:cNvSpPr>
          <p:nvPr/>
        </p:nvSpPr>
        <p:spPr>
          <a:xfrm>
            <a:off x="7540487" y="915893"/>
            <a:ext cx="3889513" cy="952664"/>
          </a:xfrm>
          <a:prstGeom prst="rect">
            <a:avLst/>
          </a:prstGeom>
          <a:ln w="9525">
            <a:solidFill>
              <a:schemeClr val="tx1"/>
            </a:solidFill>
          </a:ln>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400" dirty="0"/>
              <a:t>This slide (Slide 10) can be used for older primary students </a:t>
            </a:r>
            <a:endParaRPr lang="en-GB" sz="2000" dirty="0"/>
          </a:p>
        </p:txBody>
      </p:sp>
      <p:sp>
        <p:nvSpPr>
          <p:cNvPr id="5" name="Content Placeholder 2">
            <a:extLst>
              <a:ext uri="{FF2B5EF4-FFF2-40B4-BE49-F238E27FC236}">
                <a16:creationId xmlns:a16="http://schemas.microsoft.com/office/drawing/2014/main" id="{F3F8C616-BE17-FA27-28CD-C82635A274C3}"/>
              </a:ext>
            </a:extLst>
          </p:cNvPr>
          <p:cNvSpPr txBox="1">
            <a:spLocks/>
          </p:cNvSpPr>
          <p:nvPr/>
        </p:nvSpPr>
        <p:spPr>
          <a:xfrm>
            <a:off x="6278614" y="2285999"/>
            <a:ext cx="4889257" cy="4184705"/>
          </a:xfrm>
          <a:prstGeom prst="rect">
            <a:avLst/>
          </a:prstGeom>
          <a:ln>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US" sz="2600" dirty="0"/>
              <a:t> Find or make props: palm leaves and coats (or jumpers) &amp; a donkey!</a:t>
            </a:r>
          </a:p>
          <a:p>
            <a:pPr>
              <a:buFont typeface="Arial" panose="020B0604020202020204" pitchFamily="34" charset="0"/>
              <a:buChar char="•"/>
            </a:pPr>
            <a:r>
              <a:rPr lang="en-US" sz="2600" dirty="0"/>
              <a:t> If you have time, make costumes</a:t>
            </a:r>
          </a:p>
          <a:p>
            <a:pPr>
              <a:buFont typeface="Arial" panose="020B0604020202020204" pitchFamily="34" charset="0"/>
              <a:buChar char="•"/>
            </a:pPr>
            <a:r>
              <a:rPr lang="en-US" sz="2600" dirty="0"/>
              <a:t> Teacher organizes the students to proceed from one side of the classroom to the other, enacting the story of Jesus traveling with his disciples from the Mount of Olives into Jerusalem. Or nominate a student to be the director.</a:t>
            </a:r>
          </a:p>
          <a:p>
            <a:pPr>
              <a:buFont typeface="Arial" panose="020B0604020202020204" pitchFamily="34" charset="0"/>
              <a:buChar char="•"/>
            </a:pPr>
            <a:endParaRPr lang="en-AU" sz="2600" dirty="0"/>
          </a:p>
        </p:txBody>
      </p:sp>
      <p:sp>
        <p:nvSpPr>
          <p:cNvPr id="6" name="Slide Number Placeholder 5">
            <a:extLst>
              <a:ext uri="{FF2B5EF4-FFF2-40B4-BE49-F238E27FC236}">
                <a16:creationId xmlns:a16="http://schemas.microsoft.com/office/drawing/2014/main" id="{EB996436-C333-1808-3708-36E092EF7320}"/>
              </a:ext>
            </a:extLst>
          </p:cNvPr>
          <p:cNvSpPr>
            <a:spLocks noGrp="1"/>
          </p:cNvSpPr>
          <p:nvPr>
            <p:ph type="sldNum" sz="quarter" idx="12"/>
          </p:nvPr>
        </p:nvSpPr>
        <p:spPr/>
        <p:txBody>
          <a:bodyPr/>
          <a:lstStyle/>
          <a:p>
            <a:fld id="{4FAB73BC-B049-4115-A692-8D63A059BFB8}" type="slidenum">
              <a:rPr lang="en-US" sz="3000" smtClean="0"/>
              <a:t>10</a:t>
            </a:fld>
            <a:endParaRPr lang="en-US" sz="3000" dirty="0"/>
          </a:p>
        </p:txBody>
      </p:sp>
    </p:spTree>
    <p:extLst>
      <p:ext uri="{BB962C8B-B14F-4D97-AF65-F5344CB8AC3E}">
        <p14:creationId xmlns:p14="http://schemas.microsoft.com/office/powerpoint/2010/main" val="118270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1024127" y="585216"/>
            <a:ext cx="10415203" cy="1499616"/>
          </a:xfrm>
        </p:spPr>
        <p:txBody>
          <a:bodyPr/>
          <a:lstStyle/>
          <a:p>
            <a:r>
              <a:rPr lang="en-GB" dirty="0">
                <a:solidFill>
                  <a:srgbClr val="0070C0"/>
                </a:solidFill>
              </a:rPr>
              <a:t>2 questions: </a:t>
            </a:r>
            <a:r>
              <a:rPr lang="en-GB" dirty="0"/>
              <a:t>Palm Sunday </a:t>
            </a:r>
            <a:endParaRPr lang="en-AU" dirty="0">
              <a:solidFill>
                <a:srgbClr val="0070C0"/>
              </a:solidFill>
            </a:endParaRPr>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1024128" y="2050305"/>
            <a:ext cx="9720071" cy="984939"/>
          </a:xfrm>
        </p:spPr>
        <p:txBody>
          <a:bodyPr>
            <a:normAutofit/>
          </a:bodyPr>
          <a:lstStyle/>
          <a:p>
            <a:r>
              <a:rPr lang="en-GB" sz="2600" dirty="0"/>
              <a:t>It’s possible to ask </a:t>
            </a:r>
            <a:r>
              <a:rPr lang="en-GB" sz="2600" b="1" dirty="0"/>
              <a:t>many different questions </a:t>
            </a:r>
            <a:r>
              <a:rPr lang="en-GB" sz="2600" dirty="0"/>
              <a:t>about the </a:t>
            </a:r>
            <a:r>
              <a:rPr lang="en-GB" sz="2600" b="1" dirty="0"/>
              <a:t>meaning</a:t>
            </a:r>
            <a:r>
              <a:rPr lang="en-GB" sz="2600" dirty="0"/>
              <a:t> of the Palm Sunday story. Here we’ll just </a:t>
            </a:r>
            <a:r>
              <a:rPr lang="en-GB" sz="2600" dirty="0">
                <a:solidFill>
                  <a:srgbClr val="0070C0"/>
                </a:solidFill>
              </a:rPr>
              <a:t>focus on two.</a:t>
            </a:r>
          </a:p>
          <a:p>
            <a:endParaRPr lang="en-GB" sz="2600" dirty="0"/>
          </a:p>
        </p:txBody>
      </p:sp>
      <p:sp>
        <p:nvSpPr>
          <p:cNvPr id="4" name="Content Placeholder 2">
            <a:extLst>
              <a:ext uri="{FF2B5EF4-FFF2-40B4-BE49-F238E27FC236}">
                <a16:creationId xmlns:a16="http://schemas.microsoft.com/office/drawing/2014/main" id="{F7AB6F2A-F13D-F8F7-757D-C8F5D91D5DED}"/>
              </a:ext>
            </a:extLst>
          </p:cNvPr>
          <p:cNvSpPr txBox="1">
            <a:spLocks/>
          </p:cNvSpPr>
          <p:nvPr/>
        </p:nvSpPr>
        <p:spPr>
          <a:xfrm>
            <a:off x="1098773" y="3429000"/>
            <a:ext cx="9720071" cy="1297271"/>
          </a:xfrm>
          <a:prstGeom prst="rect">
            <a:avLst/>
          </a:prstGeom>
          <a:ln w="9525">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GB" sz="2600" dirty="0"/>
              <a:t> Why did Jesus choose to do what he did in the Palm Sunday story?</a:t>
            </a:r>
          </a:p>
          <a:p>
            <a:pPr>
              <a:buFont typeface="Arial" panose="020B0604020202020204" pitchFamily="34" charset="0"/>
              <a:buChar char="•"/>
            </a:pPr>
            <a:r>
              <a:rPr lang="en-GB" sz="2600" dirty="0"/>
              <a:t> Why did the crowds of people greet Jesus in the way they did? </a:t>
            </a:r>
            <a:endParaRPr lang="en-AU" sz="2600" dirty="0"/>
          </a:p>
        </p:txBody>
      </p:sp>
      <p:sp>
        <p:nvSpPr>
          <p:cNvPr id="6" name="Content Placeholder 2">
            <a:extLst>
              <a:ext uri="{FF2B5EF4-FFF2-40B4-BE49-F238E27FC236}">
                <a16:creationId xmlns:a16="http://schemas.microsoft.com/office/drawing/2014/main" id="{4E8C0CDD-842B-0384-3546-2E145405D816}"/>
              </a:ext>
            </a:extLst>
          </p:cNvPr>
          <p:cNvSpPr txBox="1">
            <a:spLocks/>
          </p:cNvSpPr>
          <p:nvPr/>
        </p:nvSpPr>
        <p:spPr>
          <a:xfrm>
            <a:off x="8971721" y="233112"/>
            <a:ext cx="3073017" cy="1393777"/>
          </a:xfrm>
          <a:prstGeom prst="rect">
            <a:avLst/>
          </a:prstGeom>
          <a:ln w="9525">
            <a:solidFill>
              <a:schemeClr val="tx1"/>
            </a:solidFill>
          </a:ln>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400" dirty="0"/>
              <a:t>The remaining slides can be used or adapted for older primary students &amp; secondary students </a:t>
            </a:r>
            <a:endParaRPr lang="en-GB" sz="2000" dirty="0"/>
          </a:p>
        </p:txBody>
      </p:sp>
      <p:sp>
        <p:nvSpPr>
          <p:cNvPr id="8" name="Content Placeholder 2">
            <a:extLst>
              <a:ext uri="{FF2B5EF4-FFF2-40B4-BE49-F238E27FC236}">
                <a16:creationId xmlns:a16="http://schemas.microsoft.com/office/drawing/2014/main" id="{DA2A2AFF-B7CD-70A5-C8ED-11BC01638B4F}"/>
              </a:ext>
            </a:extLst>
          </p:cNvPr>
          <p:cNvSpPr txBox="1">
            <a:spLocks/>
          </p:cNvSpPr>
          <p:nvPr/>
        </p:nvSpPr>
        <p:spPr>
          <a:xfrm>
            <a:off x="1235964" y="5120027"/>
            <a:ext cx="9720071" cy="1499616"/>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600" dirty="0"/>
              <a:t>To dig into these questions, we need to </a:t>
            </a:r>
            <a:r>
              <a:rPr lang="en-GB" sz="2600" dirty="0">
                <a:solidFill>
                  <a:srgbClr val="0070C0"/>
                </a:solidFill>
              </a:rPr>
              <a:t>inquire into:</a:t>
            </a:r>
          </a:p>
          <a:p>
            <a:pPr>
              <a:buFont typeface="Arial" panose="020B0604020202020204" pitchFamily="34" charset="0"/>
              <a:buChar char="•"/>
            </a:pPr>
            <a:r>
              <a:rPr lang="en-GB" sz="2600" dirty="0"/>
              <a:t> The background of Palm Sunday: </a:t>
            </a:r>
            <a:r>
              <a:rPr lang="en-GB" sz="2600" b="1" dirty="0"/>
              <a:t>the Roman empire </a:t>
            </a:r>
            <a:endParaRPr lang="en-GB" sz="2600" dirty="0"/>
          </a:p>
          <a:p>
            <a:pPr>
              <a:buFont typeface="Arial" panose="020B0604020202020204" pitchFamily="34" charset="0"/>
              <a:buChar char="•"/>
            </a:pPr>
            <a:r>
              <a:rPr lang="en-GB" sz="2600" dirty="0"/>
              <a:t> The </a:t>
            </a:r>
            <a:r>
              <a:rPr lang="en-GB" sz="2600" b="1" dirty="0"/>
              <a:t>Hebrew Bible </a:t>
            </a:r>
            <a:r>
              <a:rPr lang="en-GB" sz="2600" dirty="0"/>
              <a:t>in the Palm Sunday story</a:t>
            </a:r>
          </a:p>
          <a:p>
            <a:pPr>
              <a:buFont typeface="Arial" panose="020B0604020202020204" pitchFamily="34" charset="0"/>
              <a:buChar char="•"/>
            </a:pPr>
            <a:endParaRPr lang="en-GB" sz="2600" dirty="0"/>
          </a:p>
        </p:txBody>
      </p:sp>
      <p:sp>
        <p:nvSpPr>
          <p:cNvPr id="5" name="Slide Number Placeholder 4">
            <a:extLst>
              <a:ext uri="{FF2B5EF4-FFF2-40B4-BE49-F238E27FC236}">
                <a16:creationId xmlns:a16="http://schemas.microsoft.com/office/drawing/2014/main" id="{0F8D48CB-FB42-B9DA-B9FD-C12FF8B507E4}"/>
              </a:ext>
            </a:extLst>
          </p:cNvPr>
          <p:cNvSpPr>
            <a:spLocks noGrp="1"/>
          </p:cNvSpPr>
          <p:nvPr>
            <p:ph type="sldNum" sz="quarter" idx="12"/>
          </p:nvPr>
        </p:nvSpPr>
        <p:spPr/>
        <p:txBody>
          <a:bodyPr/>
          <a:lstStyle/>
          <a:p>
            <a:fld id="{4FAB73BC-B049-4115-A692-8D63A059BFB8}" type="slidenum">
              <a:rPr lang="en-US" sz="3000" smtClean="0"/>
              <a:t>11</a:t>
            </a:fld>
            <a:endParaRPr lang="en-US" sz="3000"/>
          </a:p>
        </p:txBody>
      </p:sp>
    </p:spTree>
    <p:extLst>
      <p:ext uri="{BB962C8B-B14F-4D97-AF65-F5344CB8AC3E}">
        <p14:creationId xmlns:p14="http://schemas.microsoft.com/office/powerpoint/2010/main" val="346275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F2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524256" y="4767072"/>
            <a:ext cx="6594189" cy="1625210"/>
          </a:xfrm>
        </p:spPr>
        <p:txBody>
          <a:bodyPr>
            <a:normAutofit/>
          </a:bodyPr>
          <a:lstStyle/>
          <a:p>
            <a:pPr algn="r"/>
            <a:r>
              <a:rPr lang="en-GB" dirty="0">
                <a:solidFill>
                  <a:srgbClr val="FFFFFF"/>
                </a:solidFill>
              </a:rPr>
              <a:t>political context: </a:t>
            </a:r>
            <a:br>
              <a:rPr lang="en-GB" dirty="0">
                <a:solidFill>
                  <a:srgbClr val="FFFFFF"/>
                </a:solidFill>
              </a:rPr>
            </a:br>
            <a:r>
              <a:rPr lang="en-GB" dirty="0">
                <a:solidFill>
                  <a:srgbClr val="FFFFFF"/>
                </a:solidFill>
              </a:rPr>
              <a:t>roman empire  </a:t>
            </a:r>
            <a:endParaRPr lang="en-AU" dirty="0">
              <a:solidFill>
                <a:srgbClr val="FFFFFF"/>
              </a:solidFill>
            </a:endParaRPr>
          </a:p>
        </p:txBody>
      </p:sp>
      <p:pic>
        <p:nvPicPr>
          <p:cNvPr id="4" name="Picture 3" descr="A picture containing text, painting&#10;&#10;Description automatically generated">
            <a:extLst>
              <a:ext uri="{FF2B5EF4-FFF2-40B4-BE49-F238E27FC236}">
                <a16:creationId xmlns:a16="http://schemas.microsoft.com/office/drawing/2014/main" id="{73B604B6-53EC-DF67-9901-64538BDDBE59}"/>
              </a:ext>
            </a:extLst>
          </p:cNvPr>
          <p:cNvPicPr>
            <a:picLocks noChangeAspect="1"/>
          </p:cNvPicPr>
          <p:nvPr/>
        </p:nvPicPr>
        <p:blipFill rotWithShape="1">
          <a:blip r:embed="rId2"/>
          <a:srcRect l="6542" r="3671" b="2"/>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7805531" y="603919"/>
            <a:ext cx="3862214" cy="5650160"/>
          </a:xfrm>
        </p:spPr>
        <p:txBody>
          <a:bodyPr anchor="ctr">
            <a:normAutofit/>
          </a:bodyPr>
          <a:lstStyle/>
          <a:p>
            <a:r>
              <a:rPr lang="en-US" sz="2600" dirty="0">
                <a:solidFill>
                  <a:srgbClr val="FFFFFF"/>
                </a:solidFill>
              </a:rPr>
              <a:t>In Jesus’ day, Judea was a province of the Roman Empire. </a:t>
            </a:r>
          </a:p>
          <a:p>
            <a:r>
              <a:rPr lang="en-US" sz="2600" dirty="0">
                <a:solidFill>
                  <a:srgbClr val="FFFFFF"/>
                </a:solidFill>
              </a:rPr>
              <a:t>At the time of Palm Sunday,  the Roman official, Pontius Pilate, was military governor (26-36 CE) of Judea.</a:t>
            </a:r>
          </a:p>
          <a:p>
            <a:r>
              <a:rPr lang="en-US" sz="2600" dirty="0">
                <a:solidFill>
                  <a:srgbClr val="FFFFFF"/>
                </a:solidFill>
              </a:rPr>
              <a:t>The Jewish people felt oppressed and longed to be free from Roman rule.</a:t>
            </a:r>
          </a:p>
        </p:txBody>
      </p:sp>
      <p:sp>
        <p:nvSpPr>
          <p:cNvPr id="3" name="Slide Number Placeholder 2">
            <a:extLst>
              <a:ext uri="{FF2B5EF4-FFF2-40B4-BE49-F238E27FC236}">
                <a16:creationId xmlns:a16="http://schemas.microsoft.com/office/drawing/2014/main" id="{FD6D8335-4032-AE64-3863-AAB0B9858F21}"/>
              </a:ext>
            </a:extLst>
          </p:cNvPr>
          <p:cNvSpPr>
            <a:spLocks noGrp="1"/>
          </p:cNvSpPr>
          <p:nvPr>
            <p:ph type="sldNum" sz="quarter" idx="12"/>
          </p:nvPr>
        </p:nvSpPr>
        <p:spPr>
          <a:xfrm>
            <a:off x="10837334" y="6536266"/>
            <a:ext cx="973666" cy="274320"/>
          </a:xfrm>
        </p:spPr>
        <p:txBody>
          <a:bodyPr/>
          <a:lstStyle/>
          <a:p>
            <a:fld id="{4FAB73BC-B049-4115-A692-8D63A059BFB8}" type="slidenum">
              <a:rPr lang="en-US" sz="3000" smtClean="0"/>
              <a:t>12</a:t>
            </a:fld>
            <a:endParaRPr lang="en-US" sz="3000" dirty="0"/>
          </a:p>
        </p:txBody>
      </p:sp>
    </p:spTree>
    <p:extLst>
      <p:ext uri="{BB962C8B-B14F-4D97-AF65-F5344CB8AC3E}">
        <p14:creationId xmlns:p14="http://schemas.microsoft.com/office/powerpoint/2010/main" val="270677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E162-E8DD-9BC6-42EB-C2772420DBB0}"/>
              </a:ext>
            </a:extLst>
          </p:cNvPr>
          <p:cNvSpPr>
            <a:spLocks noGrp="1"/>
          </p:cNvSpPr>
          <p:nvPr>
            <p:ph type="title"/>
          </p:nvPr>
        </p:nvSpPr>
        <p:spPr>
          <a:xfrm>
            <a:off x="1024128" y="585216"/>
            <a:ext cx="9720072" cy="1499616"/>
          </a:xfrm>
        </p:spPr>
        <p:txBody>
          <a:bodyPr>
            <a:normAutofit/>
          </a:bodyPr>
          <a:lstStyle/>
          <a:p>
            <a:r>
              <a:rPr lang="en-US" dirty="0"/>
              <a:t>Pilate the roman governor: Archeological evidence</a:t>
            </a:r>
            <a:endParaRPr lang="en-AU" dirty="0"/>
          </a:p>
        </p:txBody>
      </p:sp>
      <p:sp>
        <p:nvSpPr>
          <p:cNvPr id="3" name="Content Placeholder 2">
            <a:extLst>
              <a:ext uri="{FF2B5EF4-FFF2-40B4-BE49-F238E27FC236}">
                <a16:creationId xmlns:a16="http://schemas.microsoft.com/office/drawing/2014/main" id="{5F6AA8F7-F005-6CE3-6EF9-3753E095D68D}"/>
              </a:ext>
            </a:extLst>
          </p:cNvPr>
          <p:cNvSpPr>
            <a:spLocks noGrp="1"/>
          </p:cNvSpPr>
          <p:nvPr>
            <p:ph idx="1"/>
          </p:nvPr>
        </p:nvSpPr>
        <p:spPr>
          <a:xfrm>
            <a:off x="5063613" y="2286000"/>
            <a:ext cx="6359761" cy="4023360"/>
          </a:xfrm>
        </p:spPr>
        <p:txBody>
          <a:bodyPr>
            <a:normAutofit/>
          </a:bodyPr>
          <a:lstStyle/>
          <a:p>
            <a:pPr>
              <a:buFont typeface="Arial" panose="020B0604020202020204" pitchFamily="34" charset="0"/>
              <a:buChar char="•"/>
            </a:pPr>
            <a:r>
              <a:rPr lang="en-US" sz="2600" dirty="0"/>
              <a:t>  A limestone block (82cm wide by 68cm high) was found in 1961engraved with the name ‘Pontius Pilate’ and stating his role as ‘prefect of Judea’.</a:t>
            </a:r>
          </a:p>
          <a:p>
            <a:pPr>
              <a:buFont typeface="Arial" panose="020B0604020202020204" pitchFamily="34" charset="0"/>
              <a:buChar char="•"/>
            </a:pPr>
            <a:r>
              <a:rPr lang="en-US" sz="2600" dirty="0"/>
              <a:t> This provides concrete archeological evidence that Pontius Pilate existed and was the governor of Judea as the Bible says.</a:t>
            </a:r>
          </a:p>
          <a:p>
            <a:pPr>
              <a:buFont typeface="Arial" panose="020B0604020202020204" pitchFamily="34" charset="0"/>
              <a:buChar char="•"/>
            </a:pPr>
            <a:endParaRPr lang="en-AU" sz="2600" dirty="0"/>
          </a:p>
          <a:p>
            <a:endParaRPr lang="en-GB" sz="2600" dirty="0"/>
          </a:p>
          <a:p>
            <a:endParaRPr lang="en-GB" sz="2600" dirty="0"/>
          </a:p>
          <a:p>
            <a:endParaRPr lang="en-AU" sz="2600" dirty="0"/>
          </a:p>
          <a:p>
            <a:endParaRPr lang="en-AU" sz="2600" dirty="0"/>
          </a:p>
        </p:txBody>
      </p:sp>
      <p:pic>
        <p:nvPicPr>
          <p:cNvPr id="1028" name="Picture 4" descr="Stone Monument With Mention Of Pontius Pilate Near Herod S Palace In  Caesarea Maritima National Park Editorial Stock Image Image Of Site,  Heritage: 150450804 | triplesmotors.com.au">
            <a:extLst>
              <a:ext uri="{FF2B5EF4-FFF2-40B4-BE49-F238E27FC236}">
                <a16:creationId xmlns:a16="http://schemas.microsoft.com/office/drawing/2014/main" id="{B927CD08-989B-34A3-D8A5-9E69E3D34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592" y="2318956"/>
            <a:ext cx="3064383" cy="421954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EC10688-816F-8CB1-608F-ED9394B93315}"/>
              </a:ext>
            </a:extLst>
          </p:cNvPr>
          <p:cNvSpPr>
            <a:spLocks noGrp="1"/>
          </p:cNvSpPr>
          <p:nvPr>
            <p:ph type="sldNum" sz="quarter" idx="12"/>
          </p:nvPr>
        </p:nvSpPr>
        <p:spPr/>
        <p:txBody>
          <a:bodyPr/>
          <a:lstStyle/>
          <a:p>
            <a:fld id="{4FAB73BC-B049-4115-A692-8D63A059BFB8}" type="slidenum">
              <a:rPr lang="en-US" sz="3000" smtClean="0"/>
              <a:t>13</a:t>
            </a:fld>
            <a:endParaRPr lang="en-US" sz="3000" dirty="0"/>
          </a:p>
        </p:txBody>
      </p:sp>
    </p:spTree>
    <p:extLst>
      <p:ext uri="{BB962C8B-B14F-4D97-AF65-F5344CB8AC3E}">
        <p14:creationId xmlns:p14="http://schemas.microsoft.com/office/powerpoint/2010/main" val="24770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48DC-55AF-129A-A4C2-8E0229C3A7D7}"/>
              </a:ext>
            </a:extLst>
          </p:cNvPr>
          <p:cNvSpPr>
            <a:spLocks noGrp="1"/>
          </p:cNvSpPr>
          <p:nvPr>
            <p:ph type="title"/>
          </p:nvPr>
        </p:nvSpPr>
        <p:spPr/>
        <p:txBody>
          <a:bodyPr/>
          <a:lstStyle/>
          <a:p>
            <a:r>
              <a:rPr lang="en-US" dirty="0"/>
              <a:t>Pilate the roman governor</a:t>
            </a:r>
            <a:endParaRPr lang="en-AU" dirty="0"/>
          </a:p>
        </p:txBody>
      </p:sp>
      <p:sp>
        <p:nvSpPr>
          <p:cNvPr id="3" name="Content Placeholder 2">
            <a:extLst>
              <a:ext uri="{FF2B5EF4-FFF2-40B4-BE49-F238E27FC236}">
                <a16:creationId xmlns:a16="http://schemas.microsoft.com/office/drawing/2014/main" id="{CC682D4D-91A1-343D-910E-1349D94451B0}"/>
              </a:ext>
            </a:extLst>
          </p:cNvPr>
          <p:cNvSpPr>
            <a:spLocks noGrp="1"/>
          </p:cNvSpPr>
          <p:nvPr>
            <p:ph idx="1"/>
          </p:nvPr>
        </p:nvSpPr>
        <p:spPr/>
        <p:txBody>
          <a:bodyPr>
            <a:normAutofit/>
          </a:bodyPr>
          <a:lstStyle/>
          <a:p>
            <a:pPr>
              <a:buFont typeface="Arial" panose="020B0604020202020204" pitchFamily="34" charset="0"/>
              <a:buChar char="•"/>
            </a:pPr>
            <a:r>
              <a:rPr lang="en-US" sz="2600" dirty="0"/>
              <a:t> Rome was on guard against any sign of rebellion against their rule.</a:t>
            </a:r>
          </a:p>
          <a:p>
            <a:pPr>
              <a:buFont typeface="Arial" panose="020B0604020202020204" pitchFamily="34" charset="0"/>
              <a:buChar char="•"/>
            </a:pPr>
            <a:r>
              <a:rPr lang="en-US" sz="2600" dirty="0"/>
              <a:t> Pilate came to Jerusalem with his army only during the important festivals to clamp down on unrest or uprisings when the large crowds sparked nationalistic activism. </a:t>
            </a:r>
          </a:p>
          <a:p>
            <a:pPr>
              <a:buFont typeface="Arial" panose="020B0604020202020204" pitchFamily="34" charset="0"/>
              <a:buChar char="•"/>
            </a:pPr>
            <a:r>
              <a:rPr lang="en-US" sz="2800" dirty="0"/>
              <a:t> </a:t>
            </a:r>
            <a:r>
              <a:rPr lang="en-US" sz="2600" dirty="0"/>
              <a:t>The fact that the most important Jewish festival Passover, which commemorates the liberation of the Hebrew people from a foreign ruler when they were slaves in Egypt, was approaching would have heightened the tensions between Roman authorities and the Jewish people in Jerusalem on the day that Jesus entered the city on a donkey.</a:t>
            </a:r>
          </a:p>
          <a:p>
            <a:pPr>
              <a:buFont typeface="Arial" panose="020B0604020202020204" pitchFamily="34" charset="0"/>
              <a:buChar char="•"/>
            </a:pPr>
            <a:endParaRPr lang="en-US" sz="2600" dirty="0"/>
          </a:p>
          <a:p>
            <a:pPr>
              <a:buFont typeface="Arial" panose="020B0604020202020204" pitchFamily="34" charset="0"/>
              <a:buChar char="•"/>
            </a:pPr>
            <a:endParaRPr lang="en-US" sz="2600" dirty="0"/>
          </a:p>
          <a:p>
            <a:endParaRPr lang="en-AU" sz="2600" dirty="0"/>
          </a:p>
        </p:txBody>
      </p:sp>
      <p:sp>
        <p:nvSpPr>
          <p:cNvPr id="4" name="Content Placeholder 2">
            <a:extLst>
              <a:ext uri="{FF2B5EF4-FFF2-40B4-BE49-F238E27FC236}">
                <a16:creationId xmlns:a16="http://schemas.microsoft.com/office/drawing/2014/main" id="{E8FF9D58-493E-2B61-D7AE-BDB6460BC759}"/>
              </a:ext>
            </a:extLst>
          </p:cNvPr>
          <p:cNvSpPr txBox="1">
            <a:spLocks/>
          </p:cNvSpPr>
          <p:nvPr/>
        </p:nvSpPr>
        <p:spPr>
          <a:xfrm>
            <a:off x="1024129" y="6182536"/>
            <a:ext cx="9720071" cy="655983"/>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Source: </a:t>
            </a:r>
            <a:r>
              <a:rPr lang="en-US" dirty="0">
                <a:hlinkClick r:id="rId2"/>
              </a:rPr>
              <a:t>https://www.britannica.com/biography/Jesus/Jewish-Palestine-at-the-time-of-Jesus</a:t>
            </a:r>
            <a:endParaRPr lang="en-AU" dirty="0"/>
          </a:p>
        </p:txBody>
      </p:sp>
      <p:sp>
        <p:nvSpPr>
          <p:cNvPr id="5" name="Slide Number Placeholder 4">
            <a:extLst>
              <a:ext uri="{FF2B5EF4-FFF2-40B4-BE49-F238E27FC236}">
                <a16:creationId xmlns:a16="http://schemas.microsoft.com/office/drawing/2014/main" id="{D544423F-82B3-A5ED-AA59-17871790EF6B}"/>
              </a:ext>
            </a:extLst>
          </p:cNvPr>
          <p:cNvSpPr>
            <a:spLocks noGrp="1"/>
          </p:cNvSpPr>
          <p:nvPr>
            <p:ph type="sldNum" sz="quarter" idx="12"/>
          </p:nvPr>
        </p:nvSpPr>
        <p:spPr/>
        <p:txBody>
          <a:bodyPr/>
          <a:lstStyle/>
          <a:p>
            <a:fld id="{4FAB73BC-B049-4115-A692-8D63A059BFB8}" type="slidenum">
              <a:rPr lang="en-US" sz="3000" smtClean="0"/>
              <a:t>14</a:t>
            </a:fld>
            <a:endParaRPr lang="en-US" sz="3000"/>
          </a:p>
        </p:txBody>
      </p:sp>
    </p:spTree>
    <p:extLst>
      <p:ext uri="{BB962C8B-B14F-4D97-AF65-F5344CB8AC3E}">
        <p14:creationId xmlns:p14="http://schemas.microsoft.com/office/powerpoint/2010/main" val="396312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E162-E8DD-9BC6-42EB-C2772420DBB0}"/>
              </a:ext>
            </a:extLst>
          </p:cNvPr>
          <p:cNvSpPr>
            <a:spLocks noGrp="1"/>
          </p:cNvSpPr>
          <p:nvPr>
            <p:ph type="title"/>
          </p:nvPr>
        </p:nvSpPr>
        <p:spPr>
          <a:xfrm>
            <a:off x="1024128" y="585216"/>
            <a:ext cx="9720072" cy="1499616"/>
          </a:xfrm>
        </p:spPr>
        <p:txBody>
          <a:bodyPr>
            <a:normAutofit/>
          </a:bodyPr>
          <a:lstStyle/>
          <a:p>
            <a:r>
              <a:rPr lang="en-US" dirty="0"/>
              <a:t>Caiaphas the high priest</a:t>
            </a:r>
            <a:endParaRPr lang="en-AU" dirty="0"/>
          </a:p>
        </p:txBody>
      </p:sp>
      <p:sp>
        <p:nvSpPr>
          <p:cNvPr id="3" name="Content Placeholder 2">
            <a:extLst>
              <a:ext uri="{FF2B5EF4-FFF2-40B4-BE49-F238E27FC236}">
                <a16:creationId xmlns:a16="http://schemas.microsoft.com/office/drawing/2014/main" id="{5F6AA8F7-F005-6CE3-6EF9-3753E095D68D}"/>
              </a:ext>
            </a:extLst>
          </p:cNvPr>
          <p:cNvSpPr>
            <a:spLocks noGrp="1"/>
          </p:cNvSpPr>
          <p:nvPr>
            <p:ph idx="1"/>
          </p:nvPr>
        </p:nvSpPr>
        <p:spPr>
          <a:xfrm>
            <a:off x="1077136" y="2249424"/>
            <a:ext cx="9720072" cy="4023360"/>
          </a:xfrm>
        </p:spPr>
        <p:txBody>
          <a:bodyPr>
            <a:noAutofit/>
          </a:bodyPr>
          <a:lstStyle/>
          <a:p>
            <a:pPr>
              <a:buFont typeface="Arial" panose="020B0604020202020204" pitchFamily="34" charset="0"/>
              <a:buChar char="•"/>
            </a:pPr>
            <a:r>
              <a:rPr lang="en-US" sz="2600" dirty="0"/>
              <a:t>  For the rest of the year, Pilate relied on local Jewish leaders to govern Judea on a day-to-day basis. </a:t>
            </a:r>
          </a:p>
          <a:p>
            <a:pPr>
              <a:buFont typeface="Arial" panose="020B0604020202020204" pitchFamily="34" charset="0"/>
              <a:buChar char="•"/>
            </a:pPr>
            <a:r>
              <a:rPr lang="en-US" sz="2600" dirty="0"/>
              <a:t> Jewish leaders had a close relationship with Roman authorities.</a:t>
            </a:r>
            <a:endParaRPr lang="en-AU" sz="2600" dirty="0"/>
          </a:p>
          <a:p>
            <a:pPr>
              <a:buFont typeface="Arial" panose="020B0604020202020204" pitchFamily="34" charset="0"/>
              <a:buChar char="•"/>
            </a:pPr>
            <a:r>
              <a:rPr lang="en-US" sz="2600" dirty="0"/>
              <a:t> The high priest during Jesus’ public career was Caiaphas who was tasked with making sure taxes were paid to Rome and maintaining order.</a:t>
            </a:r>
          </a:p>
          <a:p>
            <a:pPr>
              <a:buFont typeface="Arial" panose="020B0604020202020204" pitchFamily="34" charset="0"/>
              <a:buChar char="•"/>
            </a:pPr>
            <a:endParaRPr lang="en-US" sz="2600" dirty="0"/>
          </a:p>
        </p:txBody>
      </p:sp>
      <p:sp>
        <p:nvSpPr>
          <p:cNvPr id="4" name="Slide Number Placeholder 3">
            <a:extLst>
              <a:ext uri="{FF2B5EF4-FFF2-40B4-BE49-F238E27FC236}">
                <a16:creationId xmlns:a16="http://schemas.microsoft.com/office/drawing/2014/main" id="{0AC68CD2-7345-7B4D-F58E-E1FB8C04010D}"/>
              </a:ext>
            </a:extLst>
          </p:cNvPr>
          <p:cNvSpPr>
            <a:spLocks noGrp="1"/>
          </p:cNvSpPr>
          <p:nvPr>
            <p:ph type="sldNum" sz="quarter" idx="12"/>
          </p:nvPr>
        </p:nvSpPr>
        <p:spPr/>
        <p:txBody>
          <a:bodyPr/>
          <a:lstStyle/>
          <a:p>
            <a:fld id="{4FAB73BC-B049-4115-A692-8D63A059BFB8}" type="slidenum">
              <a:rPr lang="en-US" sz="3000" smtClean="0"/>
              <a:t>15</a:t>
            </a:fld>
            <a:endParaRPr lang="en-US" sz="3000" dirty="0"/>
          </a:p>
        </p:txBody>
      </p:sp>
    </p:spTree>
    <p:extLst>
      <p:ext uri="{BB962C8B-B14F-4D97-AF65-F5344CB8AC3E}">
        <p14:creationId xmlns:p14="http://schemas.microsoft.com/office/powerpoint/2010/main" val="3915121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5322-7865-D7A8-3459-706A5F357AF4}"/>
              </a:ext>
            </a:extLst>
          </p:cNvPr>
          <p:cNvSpPr>
            <a:spLocks noGrp="1"/>
          </p:cNvSpPr>
          <p:nvPr>
            <p:ph type="title"/>
          </p:nvPr>
        </p:nvSpPr>
        <p:spPr>
          <a:xfrm>
            <a:off x="1024128" y="585216"/>
            <a:ext cx="5902061" cy="1499616"/>
          </a:xfrm>
        </p:spPr>
        <p:txBody>
          <a:bodyPr>
            <a:normAutofit/>
          </a:bodyPr>
          <a:lstStyle/>
          <a:p>
            <a:r>
              <a:rPr lang="en-US" dirty="0"/>
              <a:t>Palm Sunday: a dangerous environment</a:t>
            </a:r>
            <a:endParaRPr lang="en-AU" dirty="0"/>
          </a:p>
        </p:txBody>
      </p:sp>
      <p:sp>
        <p:nvSpPr>
          <p:cNvPr id="3" name="Content Placeholder 2">
            <a:extLst>
              <a:ext uri="{FF2B5EF4-FFF2-40B4-BE49-F238E27FC236}">
                <a16:creationId xmlns:a16="http://schemas.microsoft.com/office/drawing/2014/main" id="{3506F86F-B145-B960-B79A-AA160A09195A}"/>
              </a:ext>
            </a:extLst>
          </p:cNvPr>
          <p:cNvSpPr>
            <a:spLocks noGrp="1"/>
          </p:cNvSpPr>
          <p:nvPr>
            <p:ph idx="1"/>
          </p:nvPr>
        </p:nvSpPr>
        <p:spPr>
          <a:xfrm>
            <a:off x="1024128" y="2286000"/>
            <a:ext cx="5902061" cy="3931920"/>
          </a:xfrm>
        </p:spPr>
        <p:txBody>
          <a:bodyPr>
            <a:normAutofit/>
          </a:bodyPr>
          <a:lstStyle/>
          <a:p>
            <a:pPr>
              <a:buFont typeface="Arial" panose="020B0604020202020204" pitchFamily="34" charset="0"/>
              <a:buChar char="•"/>
            </a:pPr>
            <a:r>
              <a:rPr lang="en-US" sz="2600" dirty="0"/>
              <a:t> Clearly, Jesus was confronted by </a:t>
            </a:r>
            <a:r>
              <a:rPr lang="en-US" sz="2600" b="1" dirty="0"/>
              <a:t>dangers on several fronts: </a:t>
            </a:r>
            <a:r>
              <a:rPr lang="en-US" sz="2600" dirty="0"/>
              <a:t>from Rome, from the religious leaders of his community and from not meeting ordinary Jewish expectations.</a:t>
            </a:r>
          </a:p>
          <a:p>
            <a:pPr>
              <a:buFont typeface="Arial" panose="020B0604020202020204" pitchFamily="34" charset="0"/>
              <a:buChar char="•"/>
            </a:pPr>
            <a:r>
              <a:rPr lang="en-US" sz="2600" dirty="0"/>
              <a:t> Roman authorities might think he was a rebel stirring up an uprising against the rule of the Roman Empire in their country.</a:t>
            </a:r>
          </a:p>
          <a:p>
            <a:pPr>
              <a:buFont typeface="Arial" panose="020B0604020202020204" pitchFamily="34" charset="0"/>
              <a:buChar char="•"/>
            </a:pPr>
            <a:endParaRPr lang="en-GB" dirty="0"/>
          </a:p>
          <a:p>
            <a:endParaRPr lang="en-GB" dirty="0"/>
          </a:p>
          <a:p>
            <a:endParaRPr lang="en-GB" dirty="0"/>
          </a:p>
          <a:p>
            <a:endParaRPr lang="en-AU" dirty="0"/>
          </a:p>
        </p:txBody>
      </p:sp>
      <p:sp>
        <p:nvSpPr>
          <p:cNvPr id="4" name="Slide Number Placeholder 3">
            <a:extLst>
              <a:ext uri="{FF2B5EF4-FFF2-40B4-BE49-F238E27FC236}">
                <a16:creationId xmlns:a16="http://schemas.microsoft.com/office/drawing/2014/main" id="{7A3317F6-1F7E-EA7A-8D43-376FE88E9ACB}"/>
              </a:ext>
            </a:extLst>
          </p:cNvPr>
          <p:cNvSpPr>
            <a:spLocks noGrp="1"/>
          </p:cNvSpPr>
          <p:nvPr>
            <p:ph type="sldNum" sz="quarter" idx="12"/>
          </p:nvPr>
        </p:nvSpPr>
        <p:spPr/>
        <p:txBody>
          <a:bodyPr/>
          <a:lstStyle/>
          <a:p>
            <a:fld id="{4FAB73BC-B049-4115-A692-8D63A059BFB8}" type="slidenum">
              <a:rPr lang="en-US" sz="3000" smtClean="0"/>
              <a:t>16</a:t>
            </a:fld>
            <a:endParaRPr lang="en-US" sz="3000"/>
          </a:p>
        </p:txBody>
      </p:sp>
      <p:pic>
        <p:nvPicPr>
          <p:cNvPr id="6" name="Picture 5" descr="A picture containing text, painted, painting, fabric&#10;&#10;Description automatically generated">
            <a:extLst>
              <a:ext uri="{FF2B5EF4-FFF2-40B4-BE49-F238E27FC236}">
                <a16:creationId xmlns:a16="http://schemas.microsoft.com/office/drawing/2014/main" id="{262996DE-B144-034C-437A-A6055661022E}"/>
              </a:ext>
            </a:extLst>
          </p:cNvPr>
          <p:cNvPicPr>
            <a:picLocks noChangeAspect="1"/>
          </p:cNvPicPr>
          <p:nvPr/>
        </p:nvPicPr>
        <p:blipFill rotWithShape="1">
          <a:blip r:embed="rId2"/>
          <a:srcRect l="293" r="5086"/>
          <a:stretch/>
        </p:blipFill>
        <p:spPr>
          <a:xfrm>
            <a:off x="7665279" y="640080"/>
            <a:ext cx="3773629" cy="5577840"/>
          </a:xfrm>
          <a:prstGeom prst="rect">
            <a:avLst/>
          </a:prstGeom>
        </p:spPr>
      </p:pic>
    </p:spTree>
    <p:extLst>
      <p:ext uri="{BB962C8B-B14F-4D97-AF65-F5344CB8AC3E}">
        <p14:creationId xmlns:p14="http://schemas.microsoft.com/office/powerpoint/2010/main" val="351092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5322-7865-D7A8-3459-706A5F357AF4}"/>
              </a:ext>
            </a:extLst>
          </p:cNvPr>
          <p:cNvSpPr>
            <a:spLocks noGrp="1"/>
          </p:cNvSpPr>
          <p:nvPr>
            <p:ph type="title"/>
          </p:nvPr>
        </p:nvSpPr>
        <p:spPr>
          <a:xfrm>
            <a:off x="1024128" y="585216"/>
            <a:ext cx="5902061" cy="1499616"/>
          </a:xfrm>
        </p:spPr>
        <p:txBody>
          <a:bodyPr>
            <a:normAutofit/>
          </a:bodyPr>
          <a:lstStyle/>
          <a:p>
            <a:r>
              <a:rPr lang="en-US" dirty="0"/>
              <a:t>Palm Sunday: a dangerous environment</a:t>
            </a:r>
            <a:endParaRPr lang="en-AU" dirty="0"/>
          </a:p>
        </p:txBody>
      </p:sp>
      <p:sp>
        <p:nvSpPr>
          <p:cNvPr id="3" name="Content Placeholder 2">
            <a:extLst>
              <a:ext uri="{FF2B5EF4-FFF2-40B4-BE49-F238E27FC236}">
                <a16:creationId xmlns:a16="http://schemas.microsoft.com/office/drawing/2014/main" id="{3506F86F-B145-B960-B79A-AA160A09195A}"/>
              </a:ext>
            </a:extLst>
          </p:cNvPr>
          <p:cNvSpPr>
            <a:spLocks noGrp="1"/>
          </p:cNvSpPr>
          <p:nvPr>
            <p:ph idx="1"/>
          </p:nvPr>
        </p:nvSpPr>
        <p:spPr>
          <a:xfrm>
            <a:off x="1024128" y="2286000"/>
            <a:ext cx="5902061" cy="3931920"/>
          </a:xfrm>
        </p:spPr>
        <p:txBody>
          <a:bodyPr>
            <a:normAutofit/>
          </a:bodyPr>
          <a:lstStyle/>
          <a:p>
            <a:pPr>
              <a:buFont typeface="Arial" panose="020B0604020202020204" pitchFamily="34" charset="0"/>
              <a:buChar char="•"/>
            </a:pPr>
            <a:r>
              <a:rPr lang="en-US" sz="2600" dirty="0"/>
              <a:t> Religious leaders of the Jewish community might think Jesus was a threat to Rome’s tolerance for Jewish religious institutions. </a:t>
            </a:r>
          </a:p>
          <a:p>
            <a:pPr>
              <a:buFont typeface="Arial" panose="020B0604020202020204" pitchFamily="34" charset="0"/>
              <a:buChar char="•"/>
            </a:pPr>
            <a:r>
              <a:rPr lang="en-US" sz="2600" dirty="0"/>
              <a:t>The Jewish population were longing to be set free from the Roman rule by a military leader: a warrior king who would overthrow Rome. But Jesus’ vision went against the grain of these ideas.</a:t>
            </a:r>
          </a:p>
          <a:p>
            <a:pPr>
              <a:buFont typeface="Arial" panose="020B0604020202020204" pitchFamily="34" charset="0"/>
              <a:buChar char="•"/>
            </a:pPr>
            <a:endParaRPr lang="en-US" dirty="0"/>
          </a:p>
          <a:p>
            <a:pPr>
              <a:buFont typeface="Arial" panose="020B0604020202020204" pitchFamily="34" charset="0"/>
              <a:buChar char="•"/>
            </a:pPr>
            <a:endParaRPr lang="en-GB" dirty="0"/>
          </a:p>
          <a:p>
            <a:endParaRPr lang="en-GB" dirty="0"/>
          </a:p>
          <a:p>
            <a:endParaRPr lang="en-GB" dirty="0"/>
          </a:p>
          <a:p>
            <a:endParaRPr lang="en-AU" dirty="0"/>
          </a:p>
        </p:txBody>
      </p:sp>
      <p:pic>
        <p:nvPicPr>
          <p:cNvPr id="7" name="Picture 6" descr="A picture containing text, graffiti, painted, painting&#10;&#10;Description automatically generated">
            <a:extLst>
              <a:ext uri="{FF2B5EF4-FFF2-40B4-BE49-F238E27FC236}">
                <a16:creationId xmlns:a16="http://schemas.microsoft.com/office/drawing/2014/main" id="{7AE0EB44-1012-5261-9475-04D26D488F8A}"/>
              </a:ext>
            </a:extLst>
          </p:cNvPr>
          <p:cNvPicPr>
            <a:picLocks noChangeAspect="1"/>
          </p:cNvPicPr>
          <p:nvPr/>
        </p:nvPicPr>
        <p:blipFill>
          <a:blip r:embed="rId2"/>
          <a:stretch>
            <a:fillRect/>
          </a:stretch>
        </p:blipFill>
        <p:spPr>
          <a:xfrm>
            <a:off x="7040639" y="1335024"/>
            <a:ext cx="4639733" cy="4686598"/>
          </a:xfrm>
          <a:prstGeom prst="rect">
            <a:avLst/>
          </a:prstGeom>
        </p:spPr>
      </p:pic>
      <p:sp>
        <p:nvSpPr>
          <p:cNvPr id="4" name="Slide Number Placeholder 3">
            <a:extLst>
              <a:ext uri="{FF2B5EF4-FFF2-40B4-BE49-F238E27FC236}">
                <a16:creationId xmlns:a16="http://schemas.microsoft.com/office/drawing/2014/main" id="{8F20DB80-B4A9-4F92-7F95-FF404C15DE53}"/>
              </a:ext>
            </a:extLst>
          </p:cNvPr>
          <p:cNvSpPr>
            <a:spLocks noGrp="1"/>
          </p:cNvSpPr>
          <p:nvPr>
            <p:ph type="sldNum" sz="quarter" idx="12"/>
          </p:nvPr>
        </p:nvSpPr>
        <p:spPr>
          <a:xfrm>
            <a:off x="10837333" y="6470704"/>
            <a:ext cx="973667" cy="274320"/>
          </a:xfrm>
        </p:spPr>
        <p:txBody>
          <a:bodyPr>
            <a:normAutofit/>
          </a:bodyPr>
          <a:lstStyle/>
          <a:p>
            <a:pPr>
              <a:spcAft>
                <a:spcPts val="600"/>
              </a:spcAft>
            </a:pPr>
            <a:fld id="{4FAB73BC-B049-4115-A692-8D63A059BFB8}" type="slidenum">
              <a:rPr lang="en-US" smtClean="0"/>
              <a:pPr>
                <a:spcAft>
                  <a:spcPts val="600"/>
                </a:spcAft>
              </a:pPr>
              <a:t>17</a:t>
            </a:fld>
            <a:endParaRPr lang="en-US"/>
          </a:p>
        </p:txBody>
      </p:sp>
    </p:spTree>
    <p:extLst>
      <p:ext uri="{BB962C8B-B14F-4D97-AF65-F5344CB8AC3E}">
        <p14:creationId xmlns:p14="http://schemas.microsoft.com/office/powerpoint/2010/main" val="193864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5322-7865-D7A8-3459-706A5F357AF4}"/>
              </a:ext>
            </a:extLst>
          </p:cNvPr>
          <p:cNvSpPr>
            <a:spLocks noGrp="1"/>
          </p:cNvSpPr>
          <p:nvPr>
            <p:ph type="title"/>
          </p:nvPr>
        </p:nvSpPr>
        <p:spPr>
          <a:xfrm>
            <a:off x="1024128" y="585216"/>
            <a:ext cx="5902061" cy="1499616"/>
          </a:xfrm>
        </p:spPr>
        <p:txBody>
          <a:bodyPr>
            <a:normAutofit/>
          </a:bodyPr>
          <a:lstStyle/>
          <a:p>
            <a:r>
              <a:rPr lang="en-US" dirty="0"/>
              <a:t>Palm Sunday: a dangerous environment</a:t>
            </a:r>
            <a:endParaRPr lang="en-AU" dirty="0"/>
          </a:p>
        </p:txBody>
      </p:sp>
      <p:sp>
        <p:nvSpPr>
          <p:cNvPr id="3" name="Content Placeholder 2">
            <a:extLst>
              <a:ext uri="{FF2B5EF4-FFF2-40B4-BE49-F238E27FC236}">
                <a16:creationId xmlns:a16="http://schemas.microsoft.com/office/drawing/2014/main" id="{3506F86F-B145-B960-B79A-AA160A09195A}"/>
              </a:ext>
            </a:extLst>
          </p:cNvPr>
          <p:cNvSpPr>
            <a:spLocks noGrp="1"/>
          </p:cNvSpPr>
          <p:nvPr>
            <p:ph idx="1"/>
          </p:nvPr>
        </p:nvSpPr>
        <p:spPr>
          <a:xfrm>
            <a:off x="1024128" y="2286000"/>
            <a:ext cx="6641136" cy="3931920"/>
          </a:xfrm>
        </p:spPr>
        <p:txBody>
          <a:bodyPr>
            <a:normAutofit/>
          </a:bodyPr>
          <a:lstStyle/>
          <a:p>
            <a:pPr>
              <a:buFont typeface="Arial" panose="020B0604020202020204" pitchFamily="34" charset="0"/>
              <a:buChar char="•"/>
            </a:pPr>
            <a:r>
              <a:rPr lang="en-GB" sz="2600" dirty="0"/>
              <a:t> Jesus </a:t>
            </a:r>
            <a:r>
              <a:rPr lang="en-GB" sz="2600" b="1" dirty="0"/>
              <a:t>didn’t </a:t>
            </a:r>
            <a:r>
              <a:rPr lang="en-GB" sz="2600" dirty="0"/>
              <a:t>just unthinkingly accept and passively accommodate to the political and religious institutions and status quo.</a:t>
            </a:r>
          </a:p>
          <a:p>
            <a:pPr>
              <a:buFont typeface="Arial" panose="020B0604020202020204" pitchFamily="34" charset="0"/>
              <a:buChar char="•"/>
            </a:pPr>
            <a:r>
              <a:rPr lang="en-GB" sz="2600" dirty="0"/>
              <a:t> Jesus </a:t>
            </a:r>
            <a:r>
              <a:rPr lang="en-GB" sz="2600" b="1" dirty="0"/>
              <a:t>didn’t </a:t>
            </a:r>
            <a:r>
              <a:rPr lang="en-GB" sz="2600" dirty="0"/>
              <a:t>choose to lead a coup against Rome in line with the hopes of ordinary Jewish people at that time.</a:t>
            </a:r>
          </a:p>
          <a:p>
            <a:pPr>
              <a:buFont typeface="Arial" panose="020B0604020202020204" pitchFamily="34" charset="0"/>
              <a:buChar char="•"/>
            </a:pPr>
            <a:endParaRPr lang="en-GB" dirty="0"/>
          </a:p>
          <a:p>
            <a:pPr>
              <a:buFont typeface="Arial" panose="020B0604020202020204" pitchFamily="34" charset="0"/>
              <a:buChar char="•"/>
            </a:pPr>
            <a:endParaRPr lang="en-GB" dirty="0"/>
          </a:p>
          <a:p>
            <a:endParaRPr lang="en-GB" dirty="0"/>
          </a:p>
          <a:p>
            <a:endParaRPr lang="en-GB" dirty="0"/>
          </a:p>
          <a:p>
            <a:endParaRPr lang="en-AU" dirty="0"/>
          </a:p>
        </p:txBody>
      </p:sp>
      <p:pic>
        <p:nvPicPr>
          <p:cNvPr id="5" name="Picture 4" descr="A picture containing altar&#10;&#10;Description automatically generated">
            <a:extLst>
              <a:ext uri="{FF2B5EF4-FFF2-40B4-BE49-F238E27FC236}">
                <a16:creationId xmlns:a16="http://schemas.microsoft.com/office/drawing/2014/main" id="{36F51763-BDE2-62EF-5C58-0C4BCF0B22D7}"/>
              </a:ext>
            </a:extLst>
          </p:cNvPr>
          <p:cNvPicPr>
            <a:picLocks noChangeAspect="1"/>
          </p:cNvPicPr>
          <p:nvPr/>
        </p:nvPicPr>
        <p:blipFill rotWithShape="1">
          <a:blip r:embed="rId2"/>
          <a:srcRect t="4543" b="13053"/>
          <a:stretch/>
        </p:blipFill>
        <p:spPr>
          <a:xfrm>
            <a:off x="7665264" y="640080"/>
            <a:ext cx="3773660" cy="5577840"/>
          </a:xfrm>
          <a:prstGeom prst="rect">
            <a:avLst/>
          </a:prstGeom>
        </p:spPr>
      </p:pic>
      <p:sp>
        <p:nvSpPr>
          <p:cNvPr id="4" name="Slide Number Placeholder 3">
            <a:extLst>
              <a:ext uri="{FF2B5EF4-FFF2-40B4-BE49-F238E27FC236}">
                <a16:creationId xmlns:a16="http://schemas.microsoft.com/office/drawing/2014/main" id="{060F87F7-8AC8-CF59-150A-A298B9B62A79}"/>
              </a:ext>
            </a:extLst>
          </p:cNvPr>
          <p:cNvSpPr>
            <a:spLocks noGrp="1"/>
          </p:cNvSpPr>
          <p:nvPr>
            <p:ph type="sldNum" sz="quarter" idx="12"/>
          </p:nvPr>
        </p:nvSpPr>
        <p:spPr/>
        <p:txBody>
          <a:bodyPr/>
          <a:lstStyle/>
          <a:p>
            <a:fld id="{4FAB73BC-B049-4115-A692-8D63A059BFB8}" type="slidenum">
              <a:rPr lang="en-US" sz="3000" smtClean="0"/>
              <a:t>18</a:t>
            </a:fld>
            <a:endParaRPr lang="en-US" sz="3000" dirty="0"/>
          </a:p>
        </p:txBody>
      </p:sp>
    </p:spTree>
    <p:extLst>
      <p:ext uri="{BB962C8B-B14F-4D97-AF65-F5344CB8AC3E}">
        <p14:creationId xmlns:p14="http://schemas.microsoft.com/office/powerpoint/2010/main" val="321573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5322-7865-D7A8-3459-706A5F357AF4}"/>
              </a:ext>
            </a:extLst>
          </p:cNvPr>
          <p:cNvSpPr>
            <a:spLocks noGrp="1"/>
          </p:cNvSpPr>
          <p:nvPr>
            <p:ph type="title"/>
          </p:nvPr>
        </p:nvSpPr>
        <p:spPr>
          <a:xfrm>
            <a:off x="1024128" y="585216"/>
            <a:ext cx="5902061" cy="1499616"/>
          </a:xfrm>
        </p:spPr>
        <p:txBody>
          <a:bodyPr>
            <a:normAutofit/>
          </a:bodyPr>
          <a:lstStyle/>
          <a:p>
            <a:r>
              <a:rPr lang="en-US" dirty="0"/>
              <a:t>Palm Sunday: a dangerous environment</a:t>
            </a:r>
            <a:endParaRPr lang="en-AU" dirty="0"/>
          </a:p>
        </p:txBody>
      </p:sp>
      <p:sp>
        <p:nvSpPr>
          <p:cNvPr id="3" name="Content Placeholder 2">
            <a:extLst>
              <a:ext uri="{FF2B5EF4-FFF2-40B4-BE49-F238E27FC236}">
                <a16:creationId xmlns:a16="http://schemas.microsoft.com/office/drawing/2014/main" id="{3506F86F-B145-B960-B79A-AA160A09195A}"/>
              </a:ext>
            </a:extLst>
          </p:cNvPr>
          <p:cNvSpPr>
            <a:spLocks noGrp="1"/>
          </p:cNvSpPr>
          <p:nvPr>
            <p:ph idx="1"/>
          </p:nvPr>
        </p:nvSpPr>
        <p:spPr>
          <a:xfrm>
            <a:off x="1024128" y="2286000"/>
            <a:ext cx="6116901" cy="4572000"/>
          </a:xfrm>
        </p:spPr>
        <p:txBody>
          <a:bodyPr>
            <a:normAutofit/>
          </a:bodyPr>
          <a:lstStyle/>
          <a:p>
            <a:pPr>
              <a:buFont typeface="Arial" panose="020B0604020202020204" pitchFamily="34" charset="0"/>
              <a:buChar char="•"/>
            </a:pPr>
            <a:r>
              <a:rPr lang="en-GB" sz="2600" dirty="0"/>
              <a:t> Instead, Jesus chose to </a:t>
            </a:r>
            <a:r>
              <a:rPr lang="en-GB" sz="2600" b="1" dirty="0"/>
              <a:t>dissent, disrupt and challenge </a:t>
            </a:r>
            <a:r>
              <a:rPr lang="en-GB" sz="2600" dirty="0"/>
              <a:t>Jewish religious traditions, the expectations of ordinary Jews and even the Roman empire by planning and doing what he did.</a:t>
            </a:r>
          </a:p>
          <a:p>
            <a:pPr>
              <a:buFont typeface="Arial" panose="020B0604020202020204" pitchFamily="34" charset="0"/>
              <a:buChar char="•"/>
            </a:pPr>
            <a:r>
              <a:rPr lang="en-US" sz="2600" dirty="0"/>
              <a:t> </a:t>
            </a:r>
            <a:r>
              <a:rPr lang="en-US" sz="2600" b="1" dirty="0"/>
              <a:t>Why</a:t>
            </a:r>
            <a:r>
              <a:rPr lang="en-US" sz="2600" dirty="0"/>
              <a:t> do you think he did this? (Ask students to think-pair-share with the person next to them, write down their reflections and share with the class: 100-150 words).</a:t>
            </a:r>
            <a:endParaRPr lang="en-GB" sz="2600" dirty="0"/>
          </a:p>
          <a:p>
            <a:endParaRPr lang="en-GB" dirty="0"/>
          </a:p>
          <a:p>
            <a:endParaRPr lang="en-GB" dirty="0"/>
          </a:p>
          <a:p>
            <a:endParaRPr lang="en-AU" dirty="0"/>
          </a:p>
        </p:txBody>
      </p:sp>
      <p:pic>
        <p:nvPicPr>
          <p:cNvPr id="5" name="Picture 4" descr="A picture containing text&#10;&#10;Description automatically generated">
            <a:extLst>
              <a:ext uri="{FF2B5EF4-FFF2-40B4-BE49-F238E27FC236}">
                <a16:creationId xmlns:a16="http://schemas.microsoft.com/office/drawing/2014/main" id="{62AB59C6-104E-794C-1D80-FF136FC9527B}"/>
              </a:ext>
            </a:extLst>
          </p:cNvPr>
          <p:cNvPicPr>
            <a:picLocks noChangeAspect="1"/>
          </p:cNvPicPr>
          <p:nvPr/>
        </p:nvPicPr>
        <p:blipFill>
          <a:blip r:embed="rId2"/>
          <a:stretch>
            <a:fillRect/>
          </a:stretch>
        </p:blipFill>
        <p:spPr>
          <a:xfrm>
            <a:off x="7552267" y="990187"/>
            <a:ext cx="3999654" cy="4877626"/>
          </a:xfrm>
          <a:prstGeom prst="rect">
            <a:avLst/>
          </a:prstGeom>
        </p:spPr>
      </p:pic>
      <p:sp>
        <p:nvSpPr>
          <p:cNvPr id="4" name="Slide Number Placeholder 3">
            <a:extLst>
              <a:ext uri="{FF2B5EF4-FFF2-40B4-BE49-F238E27FC236}">
                <a16:creationId xmlns:a16="http://schemas.microsoft.com/office/drawing/2014/main" id="{03110991-B792-0EAE-2C74-C642CE70A1EC}"/>
              </a:ext>
            </a:extLst>
          </p:cNvPr>
          <p:cNvSpPr>
            <a:spLocks noGrp="1"/>
          </p:cNvSpPr>
          <p:nvPr>
            <p:ph type="sldNum" sz="quarter" idx="12"/>
          </p:nvPr>
        </p:nvSpPr>
        <p:spPr/>
        <p:txBody>
          <a:bodyPr/>
          <a:lstStyle/>
          <a:p>
            <a:fld id="{4FAB73BC-B049-4115-A692-8D63A059BFB8}" type="slidenum">
              <a:rPr lang="en-US" sz="3000" smtClean="0"/>
              <a:t>19</a:t>
            </a:fld>
            <a:endParaRPr lang="en-US" sz="3000" dirty="0"/>
          </a:p>
        </p:txBody>
      </p:sp>
    </p:spTree>
    <p:extLst>
      <p:ext uri="{BB962C8B-B14F-4D97-AF65-F5344CB8AC3E}">
        <p14:creationId xmlns:p14="http://schemas.microsoft.com/office/powerpoint/2010/main" val="176748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55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524256" y="4767072"/>
            <a:ext cx="6594189" cy="1625210"/>
          </a:xfrm>
        </p:spPr>
        <p:txBody>
          <a:bodyPr>
            <a:normAutofit/>
          </a:bodyPr>
          <a:lstStyle/>
          <a:p>
            <a:pPr algn="r"/>
            <a:r>
              <a:rPr lang="en-GB">
                <a:solidFill>
                  <a:srgbClr val="FFFFFF"/>
                </a:solidFill>
              </a:rPr>
              <a:t>Palm Sunday </a:t>
            </a:r>
            <a:endParaRPr lang="en-AU">
              <a:solidFill>
                <a:srgbClr val="FFFFFF"/>
              </a:solidFill>
            </a:endParaRPr>
          </a:p>
        </p:txBody>
      </p:sp>
      <p:pic>
        <p:nvPicPr>
          <p:cNvPr id="11" name="Picture 10" descr="A silhouette of a person riding a horse in a field&#10;&#10;Description automatically generated with low confidence">
            <a:extLst>
              <a:ext uri="{FF2B5EF4-FFF2-40B4-BE49-F238E27FC236}">
                <a16:creationId xmlns:a16="http://schemas.microsoft.com/office/drawing/2014/main" id="{455C15EC-9249-747C-74E4-3333D04C4E4B}"/>
              </a:ext>
            </a:extLst>
          </p:cNvPr>
          <p:cNvPicPr>
            <a:picLocks noChangeAspect="1"/>
          </p:cNvPicPr>
          <p:nvPr/>
        </p:nvPicPr>
        <p:blipFill rotWithShape="1">
          <a:blip r:embed="rId2"/>
          <a:srcRect l="2895" r="7590" b="-1"/>
          <a:stretch/>
        </p:blipFill>
        <p:spPr>
          <a:xfrm>
            <a:off x="327547" y="321733"/>
            <a:ext cx="7058306" cy="4107392"/>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8029319" y="917725"/>
            <a:ext cx="3424739" cy="4852362"/>
          </a:xfrm>
        </p:spPr>
        <p:txBody>
          <a:bodyPr anchor="ctr">
            <a:normAutofit/>
          </a:bodyPr>
          <a:lstStyle/>
          <a:p>
            <a:r>
              <a:rPr lang="en-GB" sz="2600" dirty="0">
                <a:solidFill>
                  <a:srgbClr val="FFFFFF"/>
                </a:solidFill>
              </a:rPr>
              <a:t>The Gospel stories in the Christian New Testament (NT) of the entry of Jesus to Jerusalem on a donkey on what is now called Palm Sunday, are well known. </a:t>
            </a:r>
          </a:p>
        </p:txBody>
      </p:sp>
      <p:sp>
        <p:nvSpPr>
          <p:cNvPr id="4" name="Slide Number Placeholder 3">
            <a:extLst>
              <a:ext uri="{FF2B5EF4-FFF2-40B4-BE49-F238E27FC236}">
                <a16:creationId xmlns:a16="http://schemas.microsoft.com/office/drawing/2014/main" id="{F7D83893-BB2C-087A-415A-6167877A7F9F}"/>
              </a:ext>
            </a:extLst>
          </p:cNvPr>
          <p:cNvSpPr>
            <a:spLocks noGrp="1"/>
          </p:cNvSpPr>
          <p:nvPr>
            <p:ph type="sldNum" sz="quarter" idx="12"/>
          </p:nvPr>
        </p:nvSpPr>
        <p:spPr>
          <a:xfrm>
            <a:off x="10837334" y="6541920"/>
            <a:ext cx="973666" cy="274320"/>
          </a:xfrm>
        </p:spPr>
        <p:txBody>
          <a:bodyPr/>
          <a:lstStyle/>
          <a:p>
            <a:fld id="{4FAB73BC-B049-4115-A692-8D63A059BFB8}" type="slidenum">
              <a:rPr lang="en-US" sz="3000" smtClean="0"/>
              <a:t>2</a:t>
            </a:fld>
            <a:endParaRPr lang="en-US" sz="3000"/>
          </a:p>
        </p:txBody>
      </p:sp>
    </p:spTree>
    <p:extLst>
      <p:ext uri="{BB962C8B-B14F-4D97-AF65-F5344CB8AC3E}">
        <p14:creationId xmlns:p14="http://schemas.microsoft.com/office/powerpoint/2010/main" val="1170434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AC8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38E4A-5BF2-D5A0-DF28-A430630A3E0B}"/>
              </a:ext>
            </a:extLst>
          </p:cNvPr>
          <p:cNvSpPr>
            <a:spLocks noGrp="1"/>
          </p:cNvSpPr>
          <p:nvPr>
            <p:ph type="title"/>
          </p:nvPr>
        </p:nvSpPr>
        <p:spPr>
          <a:xfrm>
            <a:off x="524256" y="4767072"/>
            <a:ext cx="6594189" cy="1625210"/>
          </a:xfrm>
        </p:spPr>
        <p:txBody>
          <a:bodyPr>
            <a:normAutofit/>
          </a:bodyPr>
          <a:lstStyle/>
          <a:p>
            <a:pPr algn="r"/>
            <a:r>
              <a:rPr lang="en-US" dirty="0">
                <a:solidFill>
                  <a:schemeClr val="tx1"/>
                </a:solidFill>
              </a:rPr>
              <a:t>Lesson two: </a:t>
            </a:r>
            <a:r>
              <a:rPr lang="en-US" dirty="0">
                <a:solidFill>
                  <a:srgbClr val="FFFFFF"/>
                </a:solidFill>
              </a:rPr>
              <a:t>Hebrew bible &amp; </a:t>
            </a:r>
            <a:br>
              <a:rPr lang="en-US" dirty="0">
                <a:solidFill>
                  <a:srgbClr val="FFFFFF"/>
                </a:solidFill>
              </a:rPr>
            </a:br>
            <a:r>
              <a:rPr lang="en-US" dirty="0">
                <a:solidFill>
                  <a:srgbClr val="FFFFFF"/>
                </a:solidFill>
              </a:rPr>
              <a:t>palm </a:t>
            </a:r>
            <a:r>
              <a:rPr lang="en-US" dirty="0" err="1">
                <a:solidFill>
                  <a:srgbClr val="FFFFFF"/>
                </a:solidFill>
              </a:rPr>
              <a:t>sunday</a:t>
            </a:r>
            <a:endParaRPr lang="en-AU" dirty="0">
              <a:solidFill>
                <a:srgbClr val="FFFFFF"/>
              </a:solidFill>
            </a:endParaRPr>
          </a:p>
        </p:txBody>
      </p:sp>
      <p:pic>
        <p:nvPicPr>
          <p:cNvPr id="5" name="Content Placeholder 4" descr="Text, letter&#10;&#10;Description automatically generated">
            <a:extLst>
              <a:ext uri="{FF2B5EF4-FFF2-40B4-BE49-F238E27FC236}">
                <a16:creationId xmlns:a16="http://schemas.microsoft.com/office/drawing/2014/main" id="{3A283F75-AA91-E2E9-90F6-0CE12E4BB190}"/>
              </a:ext>
            </a:extLst>
          </p:cNvPr>
          <p:cNvPicPr>
            <a:picLocks noChangeAspect="1"/>
          </p:cNvPicPr>
          <p:nvPr/>
        </p:nvPicPr>
        <p:blipFill rotWithShape="1">
          <a:blip r:embed="rId2"/>
          <a:srcRect l="7787" r="17462" b="1"/>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F0A5359-BC44-4127-F428-803792B9E292}"/>
              </a:ext>
            </a:extLst>
          </p:cNvPr>
          <p:cNvSpPr>
            <a:spLocks noGrp="1"/>
          </p:cNvSpPr>
          <p:nvPr>
            <p:ph idx="1"/>
          </p:nvPr>
        </p:nvSpPr>
        <p:spPr>
          <a:xfrm>
            <a:off x="8029319" y="917724"/>
            <a:ext cx="3424739" cy="5474557"/>
          </a:xfrm>
        </p:spPr>
        <p:txBody>
          <a:bodyPr anchor="ctr">
            <a:normAutofit/>
          </a:bodyPr>
          <a:lstStyle/>
          <a:p>
            <a:pPr marL="0" indent="0">
              <a:buNone/>
            </a:pPr>
            <a:r>
              <a:rPr lang="en-US" sz="2600" b="1" dirty="0">
                <a:solidFill>
                  <a:schemeClr val="bg1"/>
                </a:solidFill>
              </a:rPr>
              <a:t>Two passages or verses </a:t>
            </a:r>
            <a:r>
              <a:rPr lang="en-US" sz="2600" dirty="0">
                <a:solidFill>
                  <a:schemeClr val="bg1"/>
                </a:solidFill>
              </a:rPr>
              <a:t>from the Hebrew Bible (Christians refer to this as the Old Testament) are important for understanding what Jesus was doing and how people responded to him in the Palm Sunday story. </a:t>
            </a:r>
          </a:p>
          <a:p>
            <a:pPr marL="0" indent="0">
              <a:buNone/>
            </a:pPr>
            <a:r>
              <a:rPr lang="en-US" sz="2600" dirty="0">
                <a:solidFill>
                  <a:schemeClr val="bg1"/>
                </a:solidFill>
              </a:rPr>
              <a:t>Specifically, </a:t>
            </a:r>
            <a:r>
              <a:rPr lang="en-US" sz="2600" b="1" dirty="0">
                <a:solidFill>
                  <a:schemeClr val="bg1"/>
                </a:solidFill>
              </a:rPr>
              <a:t>Zechariah 9:9-10 </a:t>
            </a:r>
            <a:r>
              <a:rPr lang="en-US" sz="2600" dirty="0">
                <a:solidFill>
                  <a:schemeClr val="bg1"/>
                </a:solidFill>
              </a:rPr>
              <a:t>and </a:t>
            </a:r>
            <a:r>
              <a:rPr lang="en-US" sz="2600" b="1" dirty="0">
                <a:solidFill>
                  <a:schemeClr val="bg1"/>
                </a:solidFill>
              </a:rPr>
              <a:t>Psalm 118:25-26. </a:t>
            </a:r>
          </a:p>
          <a:p>
            <a:endParaRPr lang="en-US" sz="2600" dirty="0">
              <a:solidFill>
                <a:schemeClr val="bg1"/>
              </a:solidFill>
            </a:endParaRPr>
          </a:p>
        </p:txBody>
      </p:sp>
      <p:sp>
        <p:nvSpPr>
          <p:cNvPr id="3" name="Slide Number Placeholder 2">
            <a:extLst>
              <a:ext uri="{FF2B5EF4-FFF2-40B4-BE49-F238E27FC236}">
                <a16:creationId xmlns:a16="http://schemas.microsoft.com/office/drawing/2014/main" id="{2152E392-5509-8DEA-B5C8-AF26F49635FD}"/>
              </a:ext>
            </a:extLst>
          </p:cNvPr>
          <p:cNvSpPr>
            <a:spLocks noGrp="1"/>
          </p:cNvSpPr>
          <p:nvPr>
            <p:ph type="sldNum" sz="quarter" idx="12"/>
          </p:nvPr>
        </p:nvSpPr>
        <p:spPr>
          <a:xfrm>
            <a:off x="10837334" y="6536266"/>
            <a:ext cx="973666" cy="274320"/>
          </a:xfrm>
        </p:spPr>
        <p:txBody>
          <a:bodyPr/>
          <a:lstStyle/>
          <a:p>
            <a:fld id="{4FAB73BC-B049-4115-A692-8D63A059BFB8}" type="slidenum">
              <a:rPr lang="en-US" sz="3000" smtClean="0"/>
              <a:t>20</a:t>
            </a:fld>
            <a:endParaRPr lang="en-US" sz="3000" dirty="0"/>
          </a:p>
        </p:txBody>
      </p:sp>
    </p:spTree>
    <p:extLst>
      <p:ext uri="{BB962C8B-B14F-4D97-AF65-F5344CB8AC3E}">
        <p14:creationId xmlns:p14="http://schemas.microsoft.com/office/powerpoint/2010/main" val="3315476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585216"/>
            <a:ext cx="10916081" cy="1499616"/>
          </a:xfrm>
        </p:spPr>
        <p:txBody>
          <a:bodyPr>
            <a:normAutofit/>
          </a:bodyPr>
          <a:lstStyle/>
          <a:p>
            <a:r>
              <a:rPr lang="en-GB" dirty="0">
                <a:solidFill>
                  <a:schemeClr val="tx1"/>
                </a:solidFill>
              </a:rPr>
              <a:t>Hebrew BIBLE: </a:t>
            </a:r>
            <a:r>
              <a:rPr lang="en-US" dirty="0">
                <a:solidFill>
                  <a:schemeClr val="tx1"/>
                </a:solidFill>
              </a:rPr>
              <a:t>two students to read the verses </a:t>
            </a:r>
            <a:br>
              <a:rPr lang="en-US" sz="5400" dirty="0"/>
            </a:br>
            <a:endParaRPr lang="en-AU" dirty="0">
              <a:solidFill>
                <a:schemeClr val="tx1"/>
              </a:solidFill>
            </a:endParaRPr>
          </a:p>
        </p:txBody>
      </p:sp>
      <p:sp>
        <p:nvSpPr>
          <p:cNvPr id="6" name="Content Placeholder 2">
            <a:extLst>
              <a:ext uri="{FF2B5EF4-FFF2-40B4-BE49-F238E27FC236}">
                <a16:creationId xmlns:a16="http://schemas.microsoft.com/office/drawing/2014/main" id="{400DA9F8-ED1C-7DF6-85AA-706EB58C5FC3}"/>
              </a:ext>
            </a:extLst>
          </p:cNvPr>
          <p:cNvSpPr txBox="1">
            <a:spLocks/>
          </p:cNvSpPr>
          <p:nvPr/>
        </p:nvSpPr>
        <p:spPr>
          <a:xfrm>
            <a:off x="756216" y="6046237"/>
            <a:ext cx="5449078" cy="60387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600" b="1" dirty="0"/>
              <a:t>Zechariah 9:9-10</a:t>
            </a:r>
            <a:endParaRPr lang="en-AU" sz="2600" b="1" dirty="0"/>
          </a:p>
        </p:txBody>
      </p:sp>
      <p:sp>
        <p:nvSpPr>
          <p:cNvPr id="7" name="Content Placeholder 2">
            <a:extLst>
              <a:ext uri="{FF2B5EF4-FFF2-40B4-BE49-F238E27FC236}">
                <a16:creationId xmlns:a16="http://schemas.microsoft.com/office/drawing/2014/main" id="{F2EC27A7-32AF-BE3C-2524-86F96B9303FF}"/>
              </a:ext>
            </a:extLst>
          </p:cNvPr>
          <p:cNvSpPr txBox="1">
            <a:spLocks/>
          </p:cNvSpPr>
          <p:nvPr/>
        </p:nvSpPr>
        <p:spPr>
          <a:xfrm>
            <a:off x="6056002" y="2025862"/>
            <a:ext cx="5449078" cy="3089477"/>
          </a:xfrm>
          <a:prstGeom prst="rect">
            <a:avLst/>
          </a:prstGeom>
          <a:ln w="9525">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400" dirty="0"/>
              <a:t>25 Lord, grant salvation! </a:t>
            </a:r>
            <a:r>
              <a:rPr lang="en-GB" sz="2400" dirty="0"/>
              <a:t>[translated from Hebrew into Aramaic as ‘Hosanna’ in Matt 9]</a:t>
            </a:r>
            <a:r>
              <a:rPr lang="en-US" sz="2400" dirty="0"/>
              <a:t> Lord, grant good fortune!</a:t>
            </a:r>
          </a:p>
          <a:p>
            <a:r>
              <a:rPr lang="en-US" sz="2400" dirty="0"/>
              <a:t>26 Blessed is he who comes in the name of the Lord. We bless you from the house of the Lord.</a:t>
            </a:r>
            <a:endParaRPr lang="en-GB" sz="2400" dirty="0"/>
          </a:p>
        </p:txBody>
      </p:sp>
      <p:sp>
        <p:nvSpPr>
          <p:cNvPr id="8" name="Content Placeholder 2">
            <a:extLst>
              <a:ext uri="{FF2B5EF4-FFF2-40B4-BE49-F238E27FC236}">
                <a16:creationId xmlns:a16="http://schemas.microsoft.com/office/drawing/2014/main" id="{164CDB3B-F4B4-5CF9-EDFB-9FBED08C8A73}"/>
              </a:ext>
            </a:extLst>
          </p:cNvPr>
          <p:cNvSpPr txBox="1">
            <a:spLocks/>
          </p:cNvSpPr>
          <p:nvPr/>
        </p:nvSpPr>
        <p:spPr>
          <a:xfrm>
            <a:off x="6096000" y="4464039"/>
            <a:ext cx="5449078" cy="83975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AU" sz="2600" b="1" dirty="0"/>
              <a:t>Psalm 118:25-26</a:t>
            </a:r>
          </a:p>
        </p:txBody>
      </p:sp>
      <p:sp>
        <p:nvSpPr>
          <p:cNvPr id="9" name="Content Placeholder 2">
            <a:extLst>
              <a:ext uri="{FF2B5EF4-FFF2-40B4-BE49-F238E27FC236}">
                <a16:creationId xmlns:a16="http://schemas.microsoft.com/office/drawing/2014/main" id="{D6C82187-94C1-8F55-685B-9D96FEC26C56}"/>
              </a:ext>
            </a:extLst>
          </p:cNvPr>
          <p:cNvSpPr>
            <a:spLocks noGrp="1"/>
          </p:cNvSpPr>
          <p:nvPr>
            <p:ph idx="1"/>
          </p:nvPr>
        </p:nvSpPr>
        <p:spPr>
          <a:xfrm>
            <a:off x="756216" y="2025862"/>
            <a:ext cx="4917232" cy="4460033"/>
          </a:xfrm>
          <a:ln w="9525">
            <a:solidFill>
              <a:schemeClr val="tx1"/>
            </a:solidFill>
          </a:ln>
        </p:spPr>
        <p:txBody>
          <a:bodyPr>
            <a:normAutofit fontScale="92500" lnSpcReduction="10000"/>
          </a:bodyPr>
          <a:lstStyle/>
          <a:p>
            <a:r>
              <a:rPr lang="en-US" sz="2600" dirty="0"/>
              <a:t>9 Exult greatly, O daughter Zion! Shout for joy, O daughter Jerusalem! Behold: your king is coming to you, a just savior is he, Humble, and riding on a donkey, on a colt, the foal of a donkey.</a:t>
            </a:r>
          </a:p>
          <a:p>
            <a:r>
              <a:rPr lang="en-US" sz="2600" dirty="0"/>
              <a:t>10 He shall banish the chariot from Ephraim, and the horse from Jerusalem; The warrior’s bow will be banished, and he will proclaim peace to the nations. His dominion will be from sea to sea, and from the River to the ends of the earth.</a:t>
            </a:r>
            <a:endParaRPr lang="en-GB" sz="2600" dirty="0"/>
          </a:p>
        </p:txBody>
      </p:sp>
      <p:sp>
        <p:nvSpPr>
          <p:cNvPr id="3" name="Slide Number Placeholder 2">
            <a:extLst>
              <a:ext uri="{FF2B5EF4-FFF2-40B4-BE49-F238E27FC236}">
                <a16:creationId xmlns:a16="http://schemas.microsoft.com/office/drawing/2014/main" id="{561B8FC7-2B0B-41D1-5E33-F7868AE577FD}"/>
              </a:ext>
            </a:extLst>
          </p:cNvPr>
          <p:cNvSpPr>
            <a:spLocks noGrp="1"/>
          </p:cNvSpPr>
          <p:nvPr>
            <p:ph type="sldNum" sz="quarter" idx="12"/>
          </p:nvPr>
        </p:nvSpPr>
        <p:spPr/>
        <p:txBody>
          <a:bodyPr/>
          <a:lstStyle/>
          <a:p>
            <a:fld id="{4FAB73BC-B049-4115-A692-8D63A059BFB8}" type="slidenum">
              <a:rPr lang="en-US" sz="3000" smtClean="0"/>
              <a:t>21</a:t>
            </a:fld>
            <a:endParaRPr lang="en-US" sz="3000" dirty="0"/>
          </a:p>
        </p:txBody>
      </p:sp>
    </p:spTree>
    <p:extLst>
      <p:ext uri="{BB962C8B-B14F-4D97-AF65-F5344CB8AC3E}">
        <p14:creationId xmlns:p14="http://schemas.microsoft.com/office/powerpoint/2010/main" val="497748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A14E-A521-35DC-30DE-4879DD62E9D3}"/>
              </a:ext>
            </a:extLst>
          </p:cNvPr>
          <p:cNvSpPr>
            <a:spLocks noGrp="1"/>
          </p:cNvSpPr>
          <p:nvPr>
            <p:ph type="title"/>
          </p:nvPr>
        </p:nvSpPr>
        <p:spPr/>
        <p:txBody>
          <a:bodyPr/>
          <a:lstStyle/>
          <a:p>
            <a:r>
              <a:rPr lang="en-GB" dirty="0">
                <a:solidFill>
                  <a:schemeClr val="tx1"/>
                </a:solidFill>
              </a:rPr>
              <a:t>Hebrew bible</a:t>
            </a:r>
            <a:endParaRPr lang="en-AU" dirty="0"/>
          </a:p>
        </p:txBody>
      </p:sp>
      <p:sp>
        <p:nvSpPr>
          <p:cNvPr id="3" name="Content Placeholder 2">
            <a:extLst>
              <a:ext uri="{FF2B5EF4-FFF2-40B4-BE49-F238E27FC236}">
                <a16:creationId xmlns:a16="http://schemas.microsoft.com/office/drawing/2014/main" id="{B6BE533C-B865-4124-304E-99F5A99ED929}"/>
              </a:ext>
            </a:extLst>
          </p:cNvPr>
          <p:cNvSpPr>
            <a:spLocks noGrp="1"/>
          </p:cNvSpPr>
          <p:nvPr>
            <p:ph idx="1"/>
          </p:nvPr>
        </p:nvSpPr>
        <p:spPr/>
        <p:txBody>
          <a:bodyPr>
            <a:normAutofit/>
          </a:bodyPr>
          <a:lstStyle/>
          <a:p>
            <a:pPr>
              <a:buFont typeface="Arial" panose="020B0604020202020204" pitchFamily="34" charset="0"/>
              <a:buChar char="•"/>
            </a:pPr>
            <a:r>
              <a:rPr lang="en-US" sz="2600" dirty="0"/>
              <a:t> On your own, read through the verses silently</a:t>
            </a:r>
          </a:p>
          <a:p>
            <a:pPr>
              <a:buFont typeface="Arial" panose="020B0604020202020204" pitchFamily="34" charset="0"/>
              <a:buChar char="•"/>
            </a:pPr>
            <a:r>
              <a:rPr lang="en-US" sz="2600" dirty="0"/>
              <a:t> </a:t>
            </a:r>
            <a:r>
              <a:rPr lang="en-US" sz="2600" b="1" dirty="0"/>
              <a:t>Reflect silently </a:t>
            </a:r>
            <a:r>
              <a:rPr lang="en-US" sz="2600" dirty="0"/>
              <a:t>on what the verses might mean </a:t>
            </a:r>
          </a:p>
          <a:p>
            <a:pPr>
              <a:buFont typeface="Arial" panose="020B0604020202020204" pitchFamily="34" charset="0"/>
              <a:buChar char="•"/>
            </a:pPr>
            <a:r>
              <a:rPr lang="en-US" sz="2600" dirty="0"/>
              <a:t> Is there a word or idea or image that is especially meaningful for you? </a:t>
            </a:r>
          </a:p>
          <a:p>
            <a:pPr>
              <a:buFont typeface="Arial" panose="020B0604020202020204" pitchFamily="34" charset="0"/>
              <a:buChar char="•"/>
            </a:pPr>
            <a:r>
              <a:rPr lang="en-US" sz="2600" dirty="0"/>
              <a:t> Is there anything you find difficult to understand or relate to? </a:t>
            </a:r>
          </a:p>
          <a:p>
            <a:pPr>
              <a:buFont typeface="Arial" panose="020B0604020202020204" pitchFamily="34" charset="0"/>
              <a:buChar char="•"/>
            </a:pPr>
            <a:r>
              <a:rPr lang="en-US" sz="2600" dirty="0"/>
              <a:t> Is there anything you want to find out more about?</a:t>
            </a:r>
          </a:p>
          <a:p>
            <a:pPr>
              <a:buFont typeface="Arial" panose="020B0604020202020204" pitchFamily="34" charset="0"/>
              <a:buChar char="•"/>
            </a:pPr>
            <a:r>
              <a:rPr lang="en-US" sz="2600" dirty="0"/>
              <a:t> </a:t>
            </a:r>
            <a:r>
              <a:rPr lang="en-US" sz="2600" b="1" dirty="0"/>
              <a:t>Write down </a:t>
            </a:r>
            <a:r>
              <a:rPr lang="en-US" sz="2600" dirty="0"/>
              <a:t>about 100-150 words that </a:t>
            </a:r>
            <a:r>
              <a:rPr lang="en-US" sz="2600" dirty="0" err="1"/>
              <a:t>summarise</a:t>
            </a:r>
            <a:r>
              <a:rPr lang="en-US" sz="2600" dirty="0"/>
              <a:t> your reflections.</a:t>
            </a:r>
          </a:p>
          <a:p>
            <a:pPr>
              <a:buFont typeface="Arial" panose="020B0604020202020204" pitchFamily="34" charset="0"/>
              <a:buChar char="•"/>
            </a:pPr>
            <a:endParaRPr lang="en-US" sz="2600" dirty="0"/>
          </a:p>
          <a:p>
            <a:endParaRPr lang="en-AU" sz="2600" dirty="0"/>
          </a:p>
        </p:txBody>
      </p:sp>
      <p:sp>
        <p:nvSpPr>
          <p:cNvPr id="4" name="Slide Number Placeholder 3">
            <a:extLst>
              <a:ext uri="{FF2B5EF4-FFF2-40B4-BE49-F238E27FC236}">
                <a16:creationId xmlns:a16="http://schemas.microsoft.com/office/drawing/2014/main" id="{60A11395-3F93-4CF4-9D97-77A411721151}"/>
              </a:ext>
            </a:extLst>
          </p:cNvPr>
          <p:cNvSpPr>
            <a:spLocks noGrp="1"/>
          </p:cNvSpPr>
          <p:nvPr>
            <p:ph type="sldNum" sz="quarter" idx="12"/>
          </p:nvPr>
        </p:nvSpPr>
        <p:spPr/>
        <p:txBody>
          <a:bodyPr/>
          <a:lstStyle/>
          <a:p>
            <a:fld id="{4FAB73BC-B049-4115-A692-8D63A059BFB8}" type="slidenum">
              <a:rPr lang="en-US" sz="3000" smtClean="0"/>
              <a:t>22</a:t>
            </a:fld>
            <a:endParaRPr lang="en-US" sz="3000" dirty="0"/>
          </a:p>
        </p:txBody>
      </p:sp>
    </p:spTree>
    <p:extLst>
      <p:ext uri="{BB962C8B-B14F-4D97-AF65-F5344CB8AC3E}">
        <p14:creationId xmlns:p14="http://schemas.microsoft.com/office/powerpoint/2010/main" val="85500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585216"/>
            <a:ext cx="9902019" cy="1025453"/>
          </a:xfrm>
        </p:spPr>
        <p:txBody>
          <a:bodyPr/>
          <a:lstStyle/>
          <a:p>
            <a:r>
              <a:rPr lang="en-GB" dirty="0"/>
              <a:t>Zechariah 9:9-10 – </a:t>
            </a:r>
            <a:r>
              <a:rPr lang="en-GB" dirty="0">
                <a:solidFill>
                  <a:srgbClr val="0070C0"/>
                </a:solidFill>
              </a:rPr>
              <a:t>What kind of king? </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2027583"/>
            <a:ext cx="9720072" cy="4532243"/>
          </a:xfrm>
        </p:spPr>
        <p:txBody>
          <a:bodyPr>
            <a:normAutofit/>
          </a:bodyPr>
          <a:lstStyle/>
          <a:p>
            <a:pPr>
              <a:buFont typeface="Arial" panose="020B0604020202020204" pitchFamily="34" charset="0"/>
              <a:buChar char="•"/>
            </a:pPr>
            <a:r>
              <a:rPr lang="en-AU" sz="2600" dirty="0"/>
              <a:t> Attributes of the ‘salvific’ or saving figure envisaged by Zechariah include that the one who will come will …</a:t>
            </a:r>
          </a:p>
          <a:p>
            <a:pPr marL="0" indent="0">
              <a:buNone/>
            </a:pPr>
            <a:r>
              <a:rPr lang="en-AU" sz="2600" dirty="0">
                <a:solidFill>
                  <a:srgbClr val="0070C0"/>
                </a:solidFill>
              </a:rPr>
              <a:t>Suggested activity (5 mins): </a:t>
            </a:r>
          </a:p>
          <a:p>
            <a:pPr>
              <a:buFont typeface="Courier New" panose="02070309020205020404" pitchFamily="49" charset="0"/>
              <a:buChar char="o"/>
            </a:pPr>
            <a:r>
              <a:rPr lang="en-AU" sz="2600" dirty="0">
                <a:solidFill>
                  <a:srgbClr val="0070C0"/>
                </a:solidFill>
              </a:rPr>
              <a:t> Include a link to a Padlet or shared Google doc and ask students to write down different attributes </a:t>
            </a:r>
          </a:p>
        </p:txBody>
      </p:sp>
      <p:sp>
        <p:nvSpPr>
          <p:cNvPr id="3" name="Slide Number Placeholder 2">
            <a:extLst>
              <a:ext uri="{FF2B5EF4-FFF2-40B4-BE49-F238E27FC236}">
                <a16:creationId xmlns:a16="http://schemas.microsoft.com/office/drawing/2014/main" id="{1EFD8F7F-596D-BFBF-C16B-7FA8F43EA482}"/>
              </a:ext>
            </a:extLst>
          </p:cNvPr>
          <p:cNvSpPr>
            <a:spLocks noGrp="1"/>
          </p:cNvSpPr>
          <p:nvPr>
            <p:ph type="sldNum" sz="quarter" idx="12"/>
          </p:nvPr>
        </p:nvSpPr>
        <p:spPr/>
        <p:txBody>
          <a:bodyPr/>
          <a:lstStyle/>
          <a:p>
            <a:fld id="{4FAB73BC-B049-4115-A692-8D63A059BFB8}" type="slidenum">
              <a:rPr lang="en-US" sz="3000" smtClean="0"/>
              <a:t>23</a:t>
            </a:fld>
            <a:endParaRPr lang="en-US" sz="3000" dirty="0"/>
          </a:p>
        </p:txBody>
      </p:sp>
    </p:spTree>
    <p:extLst>
      <p:ext uri="{BB962C8B-B14F-4D97-AF65-F5344CB8AC3E}">
        <p14:creationId xmlns:p14="http://schemas.microsoft.com/office/powerpoint/2010/main" val="140807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585216"/>
            <a:ext cx="9902019" cy="1025453"/>
          </a:xfrm>
        </p:spPr>
        <p:txBody>
          <a:bodyPr/>
          <a:lstStyle/>
          <a:p>
            <a:r>
              <a:rPr lang="en-GB" dirty="0"/>
              <a:t>Zechariah 9:9-10 – </a:t>
            </a:r>
            <a:r>
              <a:rPr lang="en-GB" dirty="0">
                <a:solidFill>
                  <a:srgbClr val="0070C0"/>
                </a:solidFill>
              </a:rPr>
              <a:t>What kind of king? </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1828800"/>
            <a:ext cx="9720072" cy="5029199"/>
          </a:xfrm>
        </p:spPr>
        <p:txBody>
          <a:bodyPr>
            <a:normAutofit lnSpcReduction="10000"/>
          </a:bodyPr>
          <a:lstStyle/>
          <a:p>
            <a:pPr>
              <a:buFont typeface="Arial" panose="020B0604020202020204" pitchFamily="34" charset="0"/>
              <a:buChar char="•"/>
            </a:pPr>
            <a:r>
              <a:rPr lang="en-AU" sz="2600" dirty="0"/>
              <a:t> Attributes of the ‘salvific’ or saving figure envisaged by Zechariah include that the one who will come will …</a:t>
            </a:r>
          </a:p>
          <a:p>
            <a:pPr>
              <a:buFont typeface="Courier New" panose="02070309020205020404" pitchFamily="49" charset="0"/>
              <a:buChar char="o"/>
            </a:pPr>
            <a:r>
              <a:rPr lang="en-AU" sz="2600" dirty="0"/>
              <a:t> be a royal figure, a king </a:t>
            </a:r>
          </a:p>
          <a:p>
            <a:pPr>
              <a:buFont typeface="Courier New" panose="02070309020205020404" pitchFamily="49" charset="0"/>
              <a:buChar char="o"/>
            </a:pPr>
            <a:r>
              <a:rPr lang="en-AU" sz="2600" dirty="0"/>
              <a:t> be just</a:t>
            </a:r>
          </a:p>
          <a:p>
            <a:pPr>
              <a:buFont typeface="Courier New" panose="02070309020205020404" pitchFamily="49" charset="0"/>
              <a:buChar char="o"/>
            </a:pPr>
            <a:r>
              <a:rPr lang="en-AU" sz="2600" dirty="0"/>
              <a:t> be a humble leader (rather than riding on a horse as distinguished persons at that time would do, the mount of this king would be a donkey which people of low rank rode) </a:t>
            </a:r>
          </a:p>
          <a:p>
            <a:pPr>
              <a:buFont typeface="Courier New" panose="02070309020205020404" pitchFamily="49" charset="0"/>
              <a:buChar char="o"/>
            </a:pPr>
            <a:r>
              <a:rPr lang="en-AU" sz="2600" dirty="0"/>
              <a:t> bring about an end to war (again, the donkey is a direct denial of a horse which was a military animal)</a:t>
            </a:r>
          </a:p>
          <a:p>
            <a:pPr>
              <a:buFont typeface="Courier New" panose="02070309020205020404" pitchFamily="49" charset="0"/>
              <a:buChar char="o"/>
            </a:pPr>
            <a:r>
              <a:rPr lang="en-AU" sz="2600" dirty="0"/>
              <a:t> bring about peace by non-military means through some sort of divine intervention </a:t>
            </a:r>
          </a:p>
          <a:p>
            <a:pPr>
              <a:buFont typeface="Courier New" panose="02070309020205020404" pitchFamily="49" charset="0"/>
              <a:buChar char="o"/>
            </a:pPr>
            <a:r>
              <a:rPr lang="en-AU" sz="2600" dirty="0"/>
              <a:t> rule over all the nations of the world </a:t>
            </a:r>
          </a:p>
        </p:txBody>
      </p:sp>
      <p:sp>
        <p:nvSpPr>
          <p:cNvPr id="3" name="Slide Number Placeholder 2">
            <a:extLst>
              <a:ext uri="{FF2B5EF4-FFF2-40B4-BE49-F238E27FC236}">
                <a16:creationId xmlns:a16="http://schemas.microsoft.com/office/drawing/2014/main" id="{332D7ECB-BF5F-DB7E-9EDC-F9B83E9F0C8C}"/>
              </a:ext>
            </a:extLst>
          </p:cNvPr>
          <p:cNvSpPr>
            <a:spLocks noGrp="1"/>
          </p:cNvSpPr>
          <p:nvPr>
            <p:ph type="sldNum" sz="quarter" idx="12"/>
          </p:nvPr>
        </p:nvSpPr>
        <p:spPr/>
        <p:txBody>
          <a:bodyPr/>
          <a:lstStyle/>
          <a:p>
            <a:fld id="{4FAB73BC-B049-4115-A692-8D63A059BFB8}" type="slidenum">
              <a:rPr lang="en-US" sz="3000" smtClean="0"/>
              <a:t>24</a:t>
            </a:fld>
            <a:endParaRPr lang="en-US" sz="3000"/>
          </a:p>
        </p:txBody>
      </p:sp>
    </p:spTree>
    <p:extLst>
      <p:ext uri="{BB962C8B-B14F-4D97-AF65-F5344CB8AC3E}">
        <p14:creationId xmlns:p14="http://schemas.microsoft.com/office/powerpoint/2010/main" val="1308855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585216"/>
            <a:ext cx="9902019" cy="1025453"/>
          </a:xfrm>
        </p:spPr>
        <p:txBody>
          <a:bodyPr>
            <a:normAutofit/>
          </a:bodyPr>
          <a:lstStyle/>
          <a:p>
            <a:r>
              <a:rPr lang="en-GB" dirty="0"/>
              <a:t>Who was Zechariah’s </a:t>
            </a:r>
            <a:r>
              <a:rPr lang="en-GB" dirty="0">
                <a:solidFill>
                  <a:srgbClr val="0070C0"/>
                </a:solidFill>
              </a:rPr>
              <a:t>intended audience?</a:t>
            </a:r>
            <a:endParaRPr lang="en-AU" dirty="0">
              <a:solidFill>
                <a:srgbClr val="0070C0"/>
              </a:solidFill>
            </a:endParaRPr>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7" y="2080591"/>
            <a:ext cx="9902019" cy="4479235"/>
          </a:xfrm>
        </p:spPr>
        <p:txBody>
          <a:bodyPr>
            <a:normAutofit/>
          </a:bodyPr>
          <a:lstStyle/>
          <a:p>
            <a:pPr>
              <a:buFont typeface="Arial" panose="020B0604020202020204" pitchFamily="34" charset="0"/>
              <a:buChar char="•"/>
            </a:pPr>
            <a:r>
              <a:rPr lang="en-AU" sz="2600" dirty="0"/>
              <a:t> Zechariah lived in 6</a:t>
            </a:r>
            <a:r>
              <a:rPr lang="en-AU" sz="2600" baseline="30000" dirty="0"/>
              <a:t>th</a:t>
            </a:r>
            <a:r>
              <a:rPr lang="en-AU" sz="2600" dirty="0"/>
              <a:t> century BCE during the reign of Darius the Great, the Persian King who defeated Alexander the Great.</a:t>
            </a:r>
          </a:p>
          <a:p>
            <a:pPr>
              <a:buFont typeface="Arial" panose="020B0604020202020204" pitchFamily="34" charset="0"/>
              <a:buChar char="•"/>
            </a:pPr>
            <a:r>
              <a:rPr lang="en-AU" sz="2600" dirty="0"/>
              <a:t> Zechariah addressed people who had returned to Jerusalem from their around 70-year exile in Babylon as well as those who had remained in Jerusalem after the city was conquered in 587/586 BCE.</a:t>
            </a:r>
          </a:p>
          <a:p>
            <a:pPr marL="0" indent="0">
              <a:buNone/>
            </a:pPr>
            <a:endParaRPr lang="en-AU" sz="2600" dirty="0"/>
          </a:p>
          <a:p>
            <a:pPr>
              <a:buFont typeface="Arial" panose="020B0604020202020204" pitchFamily="34" charset="0"/>
              <a:buChar char="•"/>
            </a:pPr>
            <a:endParaRPr lang="en-AU" sz="2600" dirty="0"/>
          </a:p>
        </p:txBody>
      </p:sp>
      <p:sp>
        <p:nvSpPr>
          <p:cNvPr id="3" name="Slide Number Placeholder 2">
            <a:extLst>
              <a:ext uri="{FF2B5EF4-FFF2-40B4-BE49-F238E27FC236}">
                <a16:creationId xmlns:a16="http://schemas.microsoft.com/office/drawing/2014/main" id="{91F46653-1F20-E0E5-FADA-7FC13B4F98D3}"/>
              </a:ext>
            </a:extLst>
          </p:cNvPr>
          <p:cNvSpPr>
            <a:spLocks noGrp="1"/>
          </p:cNvSpPr>
          <p:nvPr>
            <p:ph type="sldNum" sz="quarter" idx="12"/>
          </p:nvPr>
        </p:nvSpPr>
        <p:spPr/>
        <p:txBody>
          <a:bodyPr/>
          <a:lstStyle/>
          <a:p>
            <a:fld id="{4FAB73BC-B049-4115-A692-8D63A059BFB8}" type="slidenum">
              <a:rPr lang="en-US" sz="3000" smtClean="0"/>
              <a:t>25</a:t>
            </a:fld>
            <a:endParaRPr lang="en-US" sz="3000"/>
          </a:p>
        </p:txBody>
      </p:sp>
    </p:spTree>
    <p:extLst>
      <p:ext uri="{BB962C8B-B14F-4D97-AF65-F5344CB8AC3E}">
        <p14:creationId xmlns:p14="http://schemas.microsoft.com/office/powerpoint/2010/main" val="3077596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585216"/>
            <a:ext cx="9902019" cy="1025453"/>
          </a:xfrm>
        </p:spPr>
        <p:txBody>
          <a:bodyPr>
            <a:normAutofit/>
          </a:bodyPr>
          <a:lstStyle/>
          <a:p>
            <a:r>
              <a:rPr lang="en-GB" dirty="0"/>
              <a:t>Who was Zechariah’s </a:t>
            </a:r>
            <a:r>
              <a:rPr lang="en-GB" dirty="0">
                <a:solidFill>
                  <a:srgbClr val="0070C0"/>
                </a:solidFill>
              </a:rPr>
              <a:t>intended audience?</a:t>
            </a:r>
            <a:endParaRPr lang="en-AU" dirty="0">
              <a:solidFill>
                <a:srgbClr val="0070C0"/>
              </a:solidFill>
            </a:endParaRPr>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7" y="2080591"/>
            <a:ext cx="9902019" cy="4479235"/>
          </a:xfrm>
        </p:spPr>
        <p:txBody>
          <a:bodyPr>
            <a:normAutofit/>
          </a:bodyPr>
          <a:lstStyle/>
          <a:p>
            <a:pPr>
              <a:buFont typeface="Arial" panose="020B0604020202020204" pitchFamily="34" charset="0"/>
              <a:buChar char="•"/>
            </a:pPr>
            <a:r>
              <a:rPr lang="en-AU" sz="2600" dirty="0"/>
              <a:t> A concern of Zechariah was to motivate people to rebuild the temple in Jerusalem which had been destroyed by the Babylonian army in 586 BCE. </a:t>
            </a:r>
          </a:p>
          <a:p>
            <a:pPr>
              <a:buFont typeface="Arial" panose="020B0604020202020204" pitchFamily="34" charset="0"/>
              <a:buChar char="•"/>
            </a:pPr>
            <a:r>
              <a:rPr lang="en-AU" sz="2600" dirty="0"/>
              <a:t> In this context, Zechariah put forward his proclamation or expectation that there would be a great king who would enter Jerusalem riding on a donkey as part of God’s deliverance (e.g. saving) of the Jewish people. </a:t>
            </a:r>
          </a:p>
          <a:p>
            <a:pPr>
              <a:buFont typeface="Arial" panose="020B0604020202020204" pitchFamily="34" charset="0"/>
              <a:buChar char="•"/>
            </a:pPr>
            <a:endParaRPr lang="en-AU" sz="2600" dirty="0"/>
          </a:p>
          <a:p>
            <a:pPr>
              <a:buFont typeface="Arial" panose="020B0604020202020204" pitchFamily="34" charset="0"/>
              <a:buChar char="•"/>
            </a:pPr>
            <a:endParaRPr lang="en-AU" sz="2600" dirty="0"/>
          </a:p>
        </p:txBody>
      </p:sp>
      <p:sp>
        <p:nvSpPr>
          <p:cNvPr id="3" name="Slide Number Placeholder 2">
            <a:extLst>
              <a:ext uri="{FF2B5EF4-FFF2-40B4-BE49-F238E27FC236}">
                <a16:creationId xmlns:a16="http://schemas.microsoft.com/office/drawing/2014/main" id="{2778DBE3-84E8-55AE-402B-A77D322AD3AE}"/>
              </a:ext>
            </a:extLst>
          </p:cNvPr>
          <p:cNvSpPr>
            <a:spLocks noGrp="1"/>
          </p:cNvSpPr>
          <p:nvPr>
            <p:ph type="sldNum" sz="quarter" idx="12"/>
          </p:nvPr>
        </p:nvSpPr>
        <p:spPr/>
        <p:txBody>
          <a:bodyPr/>
          <a:lstStyle/>
          <a:p>
            <a:fld id="{4FAB73BC-B049-4115-A692-8D63A059BFB8}" type="slidenum">
              <a:rPr lang="en-US" sz="3000" smtClean="0"/>
              <a:t>26</a:t>
            </a:fld>
            <a:endParaRPr lang="en-US" sz="3000"/>
          </a:p>
        </p:txBody>
      </p:sp>
    </p:spTree>
    <p:extLst>
      <p:ext uri="{BB962C8B-B14F-4D97-AF65-F5344CB8AC3E}">
        <p14:creationId xmlns:p14="http://schemas.microsoft.com/office/powerpoint/2010/main" val="3707723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7" y="193329"/>
            <a:ext cx="10796811" cy="2232629"/>
          </a:xfrm>
        </p:spPr>
        <p:txBody>
          <a:bodyPr>
            <a:normAutofit/>
          </a:bodyPr>
          <a:lstStyle/>
          <a:p>
            <a:r>
              <a:rPr lang="en-GB" dirty="0"/>
              <a:t>Psalm 118 – </a:t>
            </a:r>
            <a:r>
              <a:rPr lang="en-GB" dirty="0">
                <a:solidFill>
                  <a:srgbClr val="0070C0"/>
                </a:solidFill>
              </a:rPr>
              <a:t>how was it used?</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2120349"/>
            <a:ext cx="9720071" cy="4544322"/>
          </a:xfrm>
        </p:spPr>
        <p:txBody>
          <a:bodyPr>
            <a:normAutofit/>
          </a:bodyPr>
          <a:lstStyle/>
          <a:p>
            <a:pPr>
              <a:buFont typeface="Arial" panose="020B0604020202020204" pitchFamily="34" charset="0"/>
              <a:buChar char="•"/>
            </a:pPr>
            <a:r>
              <a:rPr lang="en-US" sz="2600" dirty="0"/>
              <a:t> Many scholars maintain that in ancient Jewish life Psalm 118 was used in liturgy.</a:t>
            </a:r>
          </a:p>
          <a:p>
            <a:pPr>
              <a:buFont typeface="Arial" panose="020B0604020202020204" pitchFamily="34" charset="0"/>
              <a:buChar char="•"/>
            </a:pPr>
            <a:r>
              <a:rPr lang="en-US" sz="2600" dirty="0"/>
              <a:t> Some believe it accompanied a procession of the king and the people entering the temple “with leafy branches up to … the altar” (verse 27).</a:t>
            </a:r>
          </a:p>
          <a:p>
            <a:pPr>
              <a:buFont typeface="Arial" panose="020B0604020202020204" pitchFamily="34" charset="0"/>
              <a:buChar char="•"/>
            </a:pPr>
            <a:r>
              <a:rPr lang="en-US" sz="2600" dirty="0"/>
              <a:t> Ezra 3:10-11suggests it may have been sung at the founding of the second temple after the Jewish people returned from exile and attributed it to “David king of Israel”.</a:t>
            </a:r>
          </a:p>
        </p:txBody>
      </p:sp>
      <p:sp>
        <p:nvSpPr>
          <p:cNvPr id="3" name="Slide Number Placeholder 2">
            <a:extLst>
              <a:ext uri="{FF2B5EF4-FFF2-40B4-BE49-F238E27FC236}">
                <a16:creationId xmlns:a16="http://schemas.microsoft.com/office/drawing/2014/main" id="{E45AA2F9-9A09-EF19-4977-30F50D88ABE2}"/>
              </a:ext>
            </a:extLst>
          </p:cNvPr>
          <p:cNvSpPr>
            <a:spLocks noGrp="1"/>
          </p:cNvSpPr>
          <p:nvPr>
            <p:ph type="sldNum" sz="quarter" idx="12"/>
          </p:nvPr>
        </p:nvSpPr>
        <p:spPr/>
        <p:txBody>
          <a:bodyPr/>
          <a:lstStyle/>
          <a:p>
            <a:fld id="{4FAB73BC-B049-4115-A692-8D63A059BFB8}" type="slidenum">
              <a:rPr lang="en-US" sz="3000" smtClean="0"/>
              <a:t>27</a:t>
            </a:fld>
            <a:endParaRPr lang="en-US" sz="3000" dirty="0"/>
          </a:p>
        </p:txBody>
      </p:sp>
    </p:spTree>
    <p:extLst>
      <p:ext uri="{BB962C8B-B14F-4D97-AF65-F5344CB8AC3E}">
        <p14:creationId xmlns:p14="http://schemas.microsoft.com/office/powerpoint/2010/main" val="682497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7" y="193329"/>
            <a:ext cx="10796811" cy="2232629"/>
          </a:xfrm>
        </p:spPr>
        <p:txBody>
          <a:bodyPr>
            <a:normAutofit/>
          </a:bodyPr>
          <a:lstStyle/>
          <a:p>
            <a:r>
              <a:rPr lang="en-GB" dirty="0"/>
              <a:t>Psalm 118 – </a:t>
            </a:r>
            <a:r>
              <a:rPr lang="en-GB" dirty="0">
                <a:solidFill>
                  <a:srgbClr val="0070C0"/>
                </a:solidFill>
              </a:rPr>
              <a:t>how was it used?</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2120349"/>
            <a:ext cx="9720071" cy="4544322"/>
          </a:xfrm>
        </p:spPr>
        <p:txBody>
          <a:bodyPr>
            <a:normAutofit/>
          </a:bodyPr>
          <a:lstStyle/>
          <a:p>
            <a:pPr>
              <a:buFont typeface="Arial" panose="020B0604020202020204" pitchFamily="34" charset="0"/>
              <a:buChar char="•"/>
            </a:pPr>
            <a:r>
              <a:rPr lang="en-US" sz="2600" dirty="0"/>
              <a:t> The psalm may have been sung responsively whereby a leader (‘cantor’) alternates with a choir or congregation.</a:t>
            </a:r>
          </a:p>
          <a:p>
            <a:pPr>
              <a:buFont typeface="Arial" panose="020B0604020202020204" pitchFamily="34" charset="0"/>
              <a:buChar char="•"/>
            </a:pPr>
            <a:r>
              <a:rPr lang="en-US" sz="2600" dirty="0"/>
              <a:t> In Jesus’ time, Psalm 118 was the last of the 6 psalms (113-118) sung in connection with Passover reflecting on and giving thanks for God’s saving the Israelites, particularly from their bondage or slavery in Egypt.</a:t>
            </a:r>
            <a:endParaRPr lang="en-AU" sz="2600" dirty="0"/>
          </a:p>
        </p:txBody>
      </p:sp>
      <p:sp>
        <p:nvSpPr>
          <p:cNvPr id="3" name="Slide Number Placeholder 2">
            <a:extLst>
              <a:ext uri="{FF2B5EF4-FFF2-40B4-BE49-F238E27FC236}">
                <a16:creationId xmlns:a16="http://schemas.microsoft.com/office/drawing/2014/main" id="{725F21BA-E929-469E-B181-D38F2F313CE0}"/>
              </a:ext>
            </a:extLst>
          </p:cNvPr>
          <p:cNvSpPr>
            <a:spLocks noGrp="1"/>
          </p:cNvSpPr>
          <p:nvPr>
            <p:ph type="sldNum" sz="quarter" idx="12"/>
          </p:nvPr>
        </p:nvSpPr>
        <p:spPr/>
        <p:txBody>
          <a:bodyPr/>
          <a:lstStyle/>
          <a:p>
            <a:fld id="{4FAB73BC-B049-4115-A692-8D63A059BFB8}" type="slidenum">
              <a:rPr lang="en-US" sz="3000" smtClean="0"/>
              <a:t>28</a:t>
            </a:fld>
            <a:endParaRPr lang="en-US" sz="3000"/>
          </a:p>
        </p:txBody>
      </p:sp>
    </p:spTree>
    <p:extLst>
      <p:ext uri="{BB962C8B-B14F-4D97-AF65-F5344CB8AC3E}">
        <p14:creationId xmlns:p14="http://schemas.microsoft.com/office/powerpoint/2010/main" val="544792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B6180-B2E3-2B79-AD44-A5A0ADA143A8}"/>
              </a:ext>
            </a:extLst>
          </p:cNvPr>
          <p:cNvSpPr>
            <a:spLocks noGrp="1"/>
          </p:cNvSpPr>
          <p:nvPr>
            <p:ph type="title"/>
          </p:nvPr>
        </p:nvSpPr>
        <p:spPr>
          <a:xfrm>
            <a:off x="1024126" y="399685"/>
            <a:ext cx="9720072" cy="1499616"/>
          </a:xfrm>
        </p:spPr>
        <p:txBody>
          <a:bodyPr/>
          <a:lstStyle/>
          <a:p>
            <a:r>
              <a:rPr lang="en-GB" dirty="0"/>
              <a:t>Psalm 118:1-29</a:t>
            </a:r>
            <a:endParaRPr lang="en-AU" dirty="0"/>
          </a:p>
        </p:txBody>
      </p:sp>
      <p:sp>
        <p:nvSpPr>
          <p:cNvPr id="3" name="Content Placeholder 2">
            <a:extLst>
              <a:ext uri="{FF2B5EF4-FFF2-40B4-BE49-F238E27FC236}">
                <a16:creationId xmlns:a16="http://schemas.microsoft.com/office/drawing/2014/main" id="{6B875AA6-5D62-4540-E53A-937EEB34632A}"/>
              </a:ext>
            </a:extLst>
          </p:cNvPr>
          <p:cNvSpPr>
            <a:spLocks noGrp="1"/>
          </p:cNvSpPr>
          <p:nvPr>
            <p:ph idx="1"/>
          </p:nvPr>
        </p:nvSpPr>
        <p:spPr>
          <a:xfrm>
            <a:off x="1024127" y="1616500"/>
            <a:ext cx="9720071" cy="4713533"/>
          </a:xfrm>
          <a:ln w="9525">
            <a:solidFill>
              <a:schemeClr val="tx1"/>
            </a:solidFill>
          </a:ln>
        </p:spPr>
        <p:txBody>
          <a:bodyPr>
            <a:noAutofit/>
          </a:bodyPr>
          <a:lstStyle/>
          <a:p>
            <a:r>
              <a:rPr lang="en-US" sz="2400" dirty="0"/>
              <a:t>Verses 1–4 An invocation in the form of a litany giving thanks to God</a:t>
            </a:r>
          </a:p>
          <a:p>
            <a:r>
              <a:rPr lang="en-US" sz="2400" dirty="0"/>
              <a:t>5–9 the king or the psalmist (very likely speaking in the name of the community) describes how the people confidently asked for God’s help in times of trouble </a:t>
            </a:r>
          </a:p>
          <a:p>
            <a:r>
              <a:rPr lang="en-US" sz="2400" dirty="0"/>
              <a:t>10–14 when hostile peoples threatened its life. </a:t>
            </a:r>
          </a:p>
          <a:p>
            <a:r>
              <a:rPr lang="en-US" sz="2400" dirty="0"/>
              <a:t>15–18 God’s rescue is vividly described. </a:t>
            </a:r>
          </a:p>
          <a:p>
            <a:r>
              <a:rPr lang="en-US" sz="2400" dirty="0"/>
              <a:t>19–25 Then follows a possible dialogue at the Temple gates between the priests and the king/psalmist as the latter enters to offer the thanksgiving sacrifice. </a:t>
            </a:r>
          </a:p>
          <a:p>
            <a:r>
              <a:rPr lang="en-US" sz="2400" dirty="0"/>
              <a:t>26–27 Finally, the priests impart their blessing</a:t>
            </a:r>
          </a:p>
          <a:p>
            <a:r>
              <a:rPr lang="en-US" sz="2400" dirty="0"/>
              <a:t>28–29 and the King/psalmist sings in gratitude to God.</a:t>
            </a:r>
            <a:endParaRPr lang="en-AU" sz="2400" dirty="0"/>
          </a:p>
        </p:txBody>
      </p:sp>
      <p:sp>
        <p:nvSpPr>
          <p:cNvPr id="4" name="Content Placeholder 2">
            <a:extLst>
              <a:ext uri="{FF2B5EF4-FFF2-40B4-BE49-F238E27FC236}">
                <a16:creationId xmlns:a16="http://schemas.microsoft.com/office/drawing/2014/main" id="{BE46BD54-6035-9E83-D7C7-9FF9B938233D}"/>
              </a:ext>
            </a:extLst>
          </p:cNvPr>
          <p:cNvSpPr txBox="1">
            <a:spLocks/>
          </p:cNvSpPr>
          <p:nvPr/>
        </p:nvSpPr>
        <p:spPr>
          <a:xfrm>
            <a:off x="1024127" y="6453809"/>
            <a:ext cx="10743803" cy="40419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1700" dirty="0">
                <a:latin typeface="Calibri" panose="020F0502020204030204" pitchFamily="34" charset="0"/>
                <a:cs typeface="Calibri" panose="020F0502020204030204" pitchFamily="34" charset="0"/>
              </a:rPr>
              <a:t>Source: </a:t>
            </a:r>
            <a:r>
              <a:rPr lang="en-US" sz="1700" dirty="0">
                <a:latin typeface="Calibri" panose="020F0502020204030204" pitchFamily="34" charset="0"/>
                <a:cs typeface="Calibri" panose="020F0502020204030204" pitchFamily="34" charset="0"/>
                <a:hlinkClick r:id="rId2"/>
              </a:rPr>
              <a:t>https://www.biblegateway.com/passage/?search=Psalm%20118&amp;version=NABRE</a:t>
            </a:r>
            <a:r>
              <a:rPr lang="en-US" sz="1700" dirty="0">
                <a:latin typeface="Calibri" panose="020F0502020204030204" pitchFamily="34" charset="0"/>
                <a:cs typeface="Calibri" panose="020F0502020204030204" pitchFamily="34" charset="0"/>
              </a:rPr>
              <a:t> Footnotes Psalm 118</a:t>
            </a:r>
            <a:endParaRPr lang="en-AU" sz="17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A4AB0D9E-9424-9050-9F88-F6EF779A7B6E}"/>
              </a:ext>
            </a:extLst>
          </p:cNvPr>
          <p:cNvSpPr>
            <a:spLocks noGrp="1"/>
          </p:cNvSpPr>
          <p:nvPr>
            <p:ph type="sldNum" sz="quarter" idx="12"/>
          </p:nvPr>
        </p:nvSpPr>
        <p:spPr/>
        <p:txBody>
          <a:bodyPr/>
          <a:lstStyle/>
          <a:p>
            <a:fld id="{4FAB73BC-B049-4115-A692-8D63A059BFB8}" type="slidenum">
              <a:rPr lang="en-US" sz="3000" smtClean="0"/>
              <a:t>29</a:t>
            </a:fld>
            <a:endParaRPr lang="en-US" sz="3000" dirty="0"/>
          </a:p>
        </p:txBody>
      </p:sp>
    </p:spTree>
    <p:extLst>
      <p:ext uri="{BB962C8B-B14F-4D97-AF65-F5344CB8AC3E}">
        <p14:creationId xmlns:p14="http://schemas.microsoft.com/office/powerpoint/2010/main" val="394004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880BE9B-2849-495A-AB0E-E80D71B32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310039" y="640080"/>
            <a:ext cx="3429855" cy="5613236"/>
          </a:xfrm>
        </p:spPr>
        <p:txBody>
          <a:bodyPr anchor="ctr">
            <a:normAutofit/>
          </a:bodyPr>
          <a:lstStyle/>
          <a:p>
            <a:r>
              <a:rPr lang="en-GB" dirty="0">
                <a:solidFill>
                  <a:srgbClr val="FFFFFF"/>
                </a:solidFill>
              </a:rPr>
              <a:t>Lesson one</a:t>
            </a:r>
            <a:endParaRPr lang="en-AU" dirty="0">
              <a:solidFill>
                <a:srgbClr val="FFFFFF"/>
              </a:solidFill>
            </a:endParaRPr>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4699818" y="640080"/>
            <a:ext cx="7172138" cy="3745107"/>
          </a:xfrm>
        </p:spPr>
        <p:txBody>
          <a:bodyPr>
            <a:normAutofit/>
          </a:bodyPr>
          <a:lstStyle/>
          <a:p>
            <a:r>
              <a:rPr lang="en-GB" sz="2600" dirty="0"/>
              <a:t>The New Testament books of Matthew, Mark, Luke and John describe how crowds of people travelling into Jerusalem for the Jewish Passover festival responded to Jesus when they saw him riding a donkey into the city. </a:t>
            </a:r>
            <a:r>
              <a:rPr lang="en-US" sz="2600" dirty="0"/>
              <a:t>It’s the </a:t>
            </a:r>
            <a:r>
              <a:rPr lang="en-US" sz="2600" i="1" dirty="0"/>
              <a:t>only</a:t>
            </a:r>
            <a:r>
              <a:rPr lang="en-US" sz="2600" dirty="0"/>
              <a:t> story about Jesus in all 4 Gospels.</a:t>
            </a:r>
            <a:r>
              <a:rPr lang="en-GB" sz="2600" dirty="0"/>
              <a:t> </a:t>
            </a:r>
          </a:p>
        </p:txBody>
      </p:sp>
      <p:pic>
        <p:nvPicPr>
          <p:cNvPr id="1026" name="Picture 2" descr="What is Palm Sunday? Meaning and Why We Celebrate">
            <a:extLst>
              <a:ext uri="{FF2B5EF4-FFF2-40B4-BE49-F238E27FC236}">
                <a16:creationId xmlns:a16="http://schemas.microsoft.com/office/drawing/2014/main" id="{C361969D-4E25-4F3C-E330-AFA74A1D27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2754" y="3586163"/>
            <a:ext cx="4818624" cy="251002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85E57D4-578A-40D3-540A-B2E89F9C0644}"/>
              </a:ext>
            </a:extLst>
          </p:cNvPr>
          <p:cNvSpPr>
            <a:spLocks noGrp="1"/>
          </p:cNvSpPr>
          <p:nvPr>
            <p:ph type="sldNum" sz="quarter" idx="12"/>
          </p:nvPr>
        </p:nvSpPr>
        <p:spPr/>
        <p:txBody>
          <a:bodyPr/>
          <a:lstStyle/>
          <a:p>
            <a:fld id="{4FAB73BC-B049-4115-A692-8D63A059BFB8}" type="slidenum">
              <a:rPr lang="en-US" sz="3000" smtClean="0"/>
              <a:t>3</a:t>
            </a:fld>
            <a:endParaRPr lang="en-US" sz="3000"/>
          </a:p>
        </p:txBody>
      </p:sp>
    </p:spTree>
    <p:extLst>
      <p:ext uri="{BB962C8B-B14F-4D97-AF65-F5344CB8AC3E}">
        <p14:creationId xmlns:p14="http://schemas.microsoft.com/office/powerpoint/2010/main" val="4216181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810"/>
            <a:ext cx="10592484" cy="2232629"/>
          </a:xfrm>
        </p:spPr>
        <p:txBody>
          <a:bodyPr>
            <a:normAutofit/>
          </a:bodyPr>
          <a:lstStyle/>
          <a:p>
            <a:r>
              <a:rPr lang="en-GB" dirty="0"/>
              <a:t>Psalm 118:25</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1696279"/>
            <a:ext cx="9720071" cy="4976191"/>
          </a:xfrm>
        </p:spPr>
        <p:txBody>
          <a:bodyPr>
            <a:normAutofit/>
          </a:bodyPr>
          <a:lstStyle/>
          <a:p>
            <a:pPr>
              <a:buFont typeface="Arial" panose="020B0604020202020204" pitchFamily="34" charset="0"/>
              <a:buChar char="•"/>
            </a:pPr>
            <a:r>
              <a:rPr lang="en-US" sz="2600" dirty="0"/>
              <a:t> The verses leading up to 25-26, talk about a time when the people were delivered from trouble by God. </a:t>
            </a:r>
          </a:p>
          <a:p>
            <a:pPr>
              <a:buFont typeface="Arial" panose="020B0604020202020204" pitchFamily="34" charset="0"/>
              <a:buChar char="•"/>
            </a:pPr>
            <a:r>
              <a:rPr lang="en-US" sz="2600" dirty="0"/>
              <a:t> In the responsive singing, </a:t>
            </a:r>
            <a:r>
              <a:rPr lang="en-US" sz="2600" b="1" dirty="0"/>
              <a:t>verse 25 </a:t>
            </a:r>
            <a:r>
              <a:rPr lang="en-US" sz="2600" dirty="0"/>
              <a:t>may have been sung by the king/psalmist or congregation at the gates to the temple:</a:t>
            </a:r>
          </a:p>
          <a:p>
            <a:pPr marL="0" indent="0">
              <a:buNone/>
            </a:pPr>
            <a:r>
              <a:rPr lang="en-US" sz="2600" dirty="0">
                <a:solidFill>
                  <a:srgbClr val="0070C0"/>
                </a:solidFill>
              </a:rPr>
              <a:t>“Lord! Grant salvation!/Rescue us!* Lord, grant good fortune!”</a:t>
            </a:r>
          </a:p>
          <a:p>
            <a:pPr marL="0" indent="0">
              <a:buNone/>
            </a:pPr>
            <a:r>
              <a:rPr lang="en-US" sz="2600" dirty="0"/>
              <a:t>*The words “Hosanna” translates the Aramaic word  </a:t>
            </a:r>
            <a:r>
              <a:rPr lang="he-IL" sz="2600" dirty="0"/>
              <a:t>הושיעה נא‎</a:t>
            </a:r>
            <a:r>
              <a:rPr lang="en-US" sz="2600" dirty="0"/>
              <a:t> (</a:t>
            </a:r>
            <a:r>
              <a:rPr lang="en-US" sz="2600" dirty="0" err="1"/>
              <a:t>hoshia</a:t>
            </a:r>
            <a:r>
              <a:rPr lang="en-US" sz="2600" dirty="0"/>
              <a:t>' </a:t>
            </a:r>
            <a:r>
              <a:rPr lang="en-US" sz="2600" dirty="0" err="1"/>
              <a:t>na</a:t>
            </a:r>
            <a:r>
              <a:rPr lang="en-US" sz="2600" dirty="0"/>
              <a:t>), Aramaic being the language of the Jewish people in Jesus’s time. It is very similar to Hebrew, the language they spoke in previous times and in which most of the Hebrew Bible (Old Testament) is written.</a:t>
            </a:r>
          </a:p>
          <a:p>
            <a:pPr>
              <a:buFont typeface="Arial" panose="020B0604020202020204" pitchFamily="34" charset="0"/>
              <a:buChar char="•"/>
            </a:pPr>
            <a:endParaRPr lang="en-AU" sz="2600" dirty="0"/>
          </a:p>
        </p:txBody>
      </p:sp>
      <p:sp>
        <p:nvSpPr>
          <p:cNvPr id="3" name="Slide Number Placeholder 2">
            <a:extLst>
              <a:ext uri="{FF2B5EF4-FFF2-40B4-BE49-F238E27FC236}">
                <a16:creationId xmlns:a16="http://schemas.microsoft.com/office/drawing/2014/main" id="{600A4BCE-17B8-2E0D-5059-423BBFF56962}"/>
              </a:ext>
            </a:extLst>
          </p:cNvPr>
          <p:cNvSpPr>
            <a:spLocks noGrp="1"/>
          </p:cNvSpPr>
          <p:nvPr>
            <p:ph type="sldNum" sz="quarter" idx="12"/>
          </p:nvPr>
        </p:nvSpPr>
        <p:spPr/>
        <p:txBody>
          <a:bodyPr/>
          <a:lstStyle/>
          <a:p>
            <a:fld id="{4FAB73BC-B049-4115-A692-8D63A059BFB8}" type="slidenum">
              <a:rPr lang="en-US" sz="3000" smtClean="0"/>
              <a:t>30</a:t>
            </a:fld>
            <a:endParaRPr lang="en-US" sz="3000" dirty="0"/>
          </a:p>
        </p:txBody>
      </p:sp>
    </p:spTree>
    <p:extLst>
      <p:ext uri="{BB962C8B-B14F-4D97-AF65-F5344CB8AC3E}">
        <p14:creationId xmlns:p14="http://schemas.microsoft.com/office/powerpoint/2010/main" val="4229820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810"/>
            <a:ext cx="10592484" cy="2232629"/>
          </a:xfrm>
        </p:spPr>
        <p:txBody>
          <a:bodyPr>
            <a:normAutofit/>
          </a:bodyPr>
          <a:lstStyle/>
          <a:p>
            <a:r>
              <a:rPr lang="en-GB" dirty="0"/>
              <a:t>Psalm 118:26</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1696279"/>
            <a:ext cx="9720071" cy="4976191"/>
          </a:xfrm>
        </p:spPr>
        <p:txBody>
          <a:bodyPr>
            <a:normAutofit/>
          </a:bodyPr>
          <a:lstStyle/>
          <a:p>
            <a:pPr marL="0" indent="0">
              <a:buNone/>
            </a:pPr>
            <a:r>
              <a:rPr lang="en-US" sz="2600" b="1" dirty="0"/>
              <a:t>Verse 26 </a:t>
            </a:r>
            <a:r>
              <a:rPr lang="en-US" sz="2600" dirty="0"/>
              <a:t>may have been sung as a blessing by the priests in response as the procession entered the temple and walked to the altar waving “leafy branches” (verse 27):</a:t>
            </a:r>
          </a:p>
          <a:p>
            <a:pPr marL="0" indent="0">
              <a:buNone/>
            </a:pPr>
            <a:r>
              <a:rPr lang="en-US" sz="2600" dirty="0">
                <a:solidFill>
                  <a:srgbClr val="0070C0"/>
                </a:solidFill>
              </a:rPr>
              <a:t>“Blessed is he who comes in the name of the Lord. We bless you from the house of the Lord.”</a:t>
            </a:r>
          </a:p>
          <a:p>
            <a:pPr>
              <a:buFont typeface="Arial" panose="020B0604020202020204" pitchFamily="34" charset="0"/>
              <a:buChar char="•"/>
            </a:pPr>
            <a:endParaRPr lang="en-AU" sz="2600" dirty="0"/>
          </a:p>
        </p:txBody>
      </p:sp>
      <p:sp>
        <p:nvSpPr>
          <p:cNvPr id="3" name="Slide Number Placeholder 2">
            <a:extLst>
              <a:ext uri="{FF2B5EF4-FFF2-40B4-BE49-F238E27FC236}">
                <a16:creationId xmlns:a16="http://schemas.microsoft.com/office/drawing/2014/main" id="{5DEE63CE-13F8-3EAF-A1E4-A571CE153972}"/>
              </a:ext>
            </a:extLst>
          </p:cNvPr>
          <p:cNvSpPr>
            <a:spLocks noGrp="1"/>
          </p:cNvSpPr>
          <p:nvPr>
            <p:ph type="sldNum" sz="quarter" idx="12"/>
          </p:nvPr>
        </p:nvSpPr>
        <p:spPr/>
        <p:txBody>
          <a:bodyPr/>
          <a:lstStyle/>
          <a:p>
            <a:fld id="{4FAB73BC-B049-4115-A692-8D63A059BFB8}" type="slidenum">
              <a:rPr lang="en-US" sz="3000" smtClean="0"/>
              <a:t>31</a:t>
            </a:fld>
            <a:endParaRPr lang="en-US" sz="3000"/>
          </a:p>
        </p:txBody>
      </p:sp>
    </p:spTree>
    <p:extLst>
      <p:ext uri="{BB962C8B-B14F-4D97-AF65-F5344CB8AC3E}">
        <p14:creationId xmlns:p14="http://schemas.microsoft.com/office/powerpoint/2010/main" val="440835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B452A-5896-E2BE-86F1-28EF881F0733}"/>
              </a:ext>
            </a:extLst>
          </p:cNvPr>
          <p:cNvSpPr>
            <a:spLocks noGrp="1"/>
          </p:cNvSpPr>
          <p:nvPr>
            <p:ph type="title"/>
          </p:nvPr>
        </p:nvSpPr>
        <p:spPr>
          <a:xfrm>
            <a:off x="1024127" y="585216"/>
            <a:ext cx="10810063" cy="1499616"/>
          </a:xfrm>
        </p:spPr>
        <p:txBody>
          <a:bodyPr>
            <a:normAutofit/>
          </a:bodyPr>
          <a:lstStyle/>
          <a:p>
            <a:r>
              <a:rPr lang="en-US" dirty="0"/>
              <a:t>Hebrew bible in Palm Sunday story: brainstorm</a:t>
            </a:r>
            <a:endParaRPr lang="en-AU" dirty="0">
              <a:solidFill>
                <a:srgbClr val="00B050"/>
              </a:solidFill>
            </a:endParaRPr>
          </a:p>
        </p:txBody>
      </p:sp>
      <p:sp>
        <p:nvSpPr>
          <p:cNvPr id="3" name="Content Placeholder 2">
            <a:extLst>
              <a:ext uri="{FF2B5EF4-FFF2-40B4-BE49-F238E27FC236}">
                <a16:creationId xmlns:a16="http://schemas.microsoft.com/office/drawing/2014/main" id="{B4286F5D-2D8F-4175-D1FC-E8DF95D57B9D}"/>
              </a:ext>
            </a:extLst>
          </p:cNvPr>
          <p:cNvSpPr>
            <a:spLocks noGrp="1"/>
          </p:cNvSpPr>
          <p:nvPr>
            <p:ph idx="1"/>
          </p:nvPr>
        </p:nvSpPr>
        <p:spPr>
          <a:xfrm>
            <a:off x="1024129" y="2285999"/>
            <a:ext cx="9869158" cy="4181061"/>
          </a:xfrm>
        </p:spPr>
        <p:txBody>
          <a:bodyPr>
            <a:normAutofit/>
          </a:bodyPr>
          <a:lstStyle/>
          <a:p>
            <a:pPr>
              <a:buFont typeface="Courier New" panose="02070309020205020404" pitchFamily="49" charset="0"/>
              <a:buChar char="o"/>
            </a:pPr>
            <a:r>
              <a:rPr lang="en-GB" sz="2600" dirty="0"/>
              <a:t> In pairs, take a piece of paper and draw a vertical line down the middle</a:t>
            </a:r>
          </a:p>
          <a:p>
            <a:pPr>
              <a:buFont typeface="Courier New" panose="02070309020205020404" pitchFamily="49" charset="0"/>
              <a:buChar char="o"/>
            </a:pPr>
            <a:r>
              <a:rPr lang="en-GB" sz="2600" dirty="0"/>
              <a:t> Brainstorm any </a:t>
            </a:r>
            <a:r>
              <a:rPr lang="en-GB" sz="2600" b="1" dirty="0"/>
              <a:t>similarities, connections or differences </a:t>
            </a:r>
            <a:r>
              <a:rPr lang="en-GB" sz="2600" dirty="0"/>
              <a:t>you see between the Hebrew Bible verses and the Palm Sunday story. </a:t>
            </a:r>
          </a:p>
          <a:p>
            <a:pPr>
              <a:buFont typeface="Courier New" panose="02070309020205020404" pitchFamily="49" charset="0"/>
              <a:buChar char="o"/>
            </a:pPr>
            <a:r>
              <a:rPr lang="en-GB" sz="2600" dirty="0"/>
              <a:t> </a:t>
            </a:r>
            <a:r>
              <a:rPr lang="en-GB" sz="2200" dirty="0"/>
              <a:t>Reflect on: Where do the verses from Zechariah 9 and Psalm 118 ‘fit’ in the story (and vice versa)? </a:t>
            </a:r>
          </a:p>
          <a:p>
            <a:pPr lvl="1">
              <a:buFont typeface="Courier New" panose="02070309020205020404" pitchFamily="49" charset="0"/>
              <a:buChar char="o"/>
            </a:pPr>
            <a:r>
              <a:rPr lang="en-GB" sz="2200" dirty="0"/>
              <a:t> Write down dot-points in the 2 columns </a:t>
            </a:r>
          </a:p>
          <a:p>
            <a:pPr>
              <a:buFont typeface="Courier New" panose="02070309020205020404" pitchFamily="49" charset="0"/>
              <a:buChar char="o"/>
            </a:pPr>
            <a:r>
              <a:rPr lang="en-GB" sz="2600" dirty="0"/>
              <a:t> Write down </a:t>
            </a:r>
            <a:r>
              <a:rPr lang="en-GB" sz="2600" b="1" dirty="0"/>
              <a:t>a question </a:t>
            </a:r>
            <a:r>
              <a:rPr lang="en-GB" sz="2600" dirty="0"/>
              <a:t>that has been raised for you (one each; it can be about the Hebrew Bible verses or the Palm Sunday story or both!)</a:t>
            </a:r>
            <a:endParaRPr lang="en-AU" sz="2600" dirty="0"/>
          </a:p>
          <a:p>
            <a:endParaRPr lang="en-AU" sz="2600" dirty="0"/>
          </a:p>
        </p:txBody>
      </p:sp>
      <p:sp>
        <p:nvSpPr>
          <p:cNvPr id="4" name="Slide Number Placeholder 3">
            <a:extLst>
              <a:ext uri="{FF2B5EF4-FFF2-40B4-BE49-F238E27FC236}">
                <a16:creationId xmlns:a16="http://schemas.microsoft.com/office/drawing/2014/main" id="{5C26EB05-5926-C60B-34D7-F063C3DD32BF}"/>
              </a:ext>
            </a:extLst>
          </p:cNvPr>
          <p:cNvSpPr>
            <a:spLocks noGrp="1"/>
          </p:cNvSpPr>
          <p:nvPr>
            <p:ph type="sldNum" sz="quarter" idx="12"/>
          </p:nvPr>
        </p:nvSpPr>
        <p:spPr/>
        <p:txBody>
          <a:bodyPr/>
          <a:lstStyle/>
          <a:p>
            <a:fld id="{4FAB73BC-B049-4115-A692-8D63A059BFB8}" type="slidenum">
              <a:rPr lang="en-US" sz="3000" smtClean="0"/>
              <a:t>32</a:t>
            </a:fld>
            <a:endParaRPr lang="en-US" sz="3000" dirty="0"/>
          </a:p>
        </p:txBody>
      </p:sp>
    </p:spTree>
    <p:extLst>
      <p:ext uri="{BB962C8B-B14F-4D97-AF65-F5344CB8AC3E}">
        <p14:creationId xmlns:p14="http://schemas.microsoft.com/office/powerpoint/2010/main" val="279276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1024127" y="585216"/>
            <a:ext cx="10415203" cy="1499616"/>
          </a:xfrm>
        </p:spPr>
        <p:txBody>
          <a:bodyPr/>
          <a:lstStyle/>
          <a:p>
            <a:r>
              <a:rPr lang="en-GB" dirty="0"/>
              <a:t>Palm Sunday: returning to the </a:t>
            </a:r>
            <a:r>
              <a:rPr lang="en-GB" dirty="0">
                <a:solidFill>
                  <a:srgbClr val="0070C0"/>
                </a:solidFill>
              </a:rPr>
              <a:t>2 questions</a:t>
            </a:r>
            <a:r>
              <a:rPr lang="en-GB" dirty="0"/>
              <a:t> </a:t>
            </a:r>
            <a:endParaRPr lang="en-AU" dirty="0">
              <a:solidFill>
                <a:srgbClr val="0070C0"/>
              </a:solidFill>
            </a:endParaRPr>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1024128" y="2050305"/>
            <a:ext cx="9720071" cy="1143469"/>
          </a:xfrm>
        </p:spPr>
        <p:txBody>
          <a:bodyPr>
            <a:normAutofit lnSpcReduction="10000"/>
          </a:bodyPr>
          <a:lstStyle/>
          <a:p>
            <a:r>
              <a:rPr lang="en-GB" sz="2600" dirty="0"/>
              <a:t>Now that we’ve inquired into the background of Palm Sunday and the use of the Hebrew Bible in the Palm Sunday story, let’s return to the two questions posed earlier:</a:t>
            </a:r>
            <a:endParaRPr lang="en-GB" sz="2600" dirty="0">
              <a:solidFill>
                <a:srgbClr val="0070C0"/>
              </a:solidFill>
            </a:endParaRPr>
          </a:p>
          <a:p>
            <a:endParaRPr lang="en-GB" sz="2600" dirty="0"/>
          </a:p>
        </p:txBody>
      </p:sp>
      <p:sp>
        <p:nvSpPr>
          <p:cNvPr id="4" name="Content Placeholder 2">
            <a:extLst>
              <a:ext uri="{FF2B5EF4-FFF2-40B4-BE49-F238E27FC236}">
                <a16:creationId xmlns:a16="http://schemas.microsoft.com/office/drawing/2014/main" id="{F7AB6F2A-F13D-F8F7-757D-C8F5D91D5DED}"/>
              </a:ext>
            </a:extLst>
          </p:cNvPr>
          <p:cNvSpPr txBox="1">
            <a:spLocks/>
          </p:cNvSpPr>
          <p:nvPr/>
        </p:nvSpPr>
        <p:spPr>
          <a:xfrm>
            <a:off x="1098773" y="3429000"/>
            <a:ext cx="9720071" cy="1297271"/>
          </a:xfrm>
          <a:prstGeom prst="rect">
            <a:avLst/>
          </a:prstGeom>
          <a:ln w="9525">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GB" sz="2600" dirty="0"/>
              <a:t> Why did Jesus choose to do what he did on Palm Sunday?</a:t>
            </a:r>
          </a:p>
          <a:p>
            <a:pPr>
              <a:buFont typeface="Arial" panose="020B0604020202020204" pitchFamily="34" charset="0"/>
              <a:buChar char="•"/>
            </a:pPr>
            <a:r>
              <a:rPr lang="en-GB" sz="2600" dirty="0"/>
              <a:t> Why did the crowds of people greet Jesus in the way they did? </a:t>
            </a:r>
            <a:endParaRPr lang="en-AU" sz="2600" dirty="0"/>
          </a:p>
        </p:txBody>
      </p:sp>
      <p:sp>
        <p:nvSpPr>
          <p:cNvPr id="5" name="Slide Number Placeholder 4">
            <a:extLst>
              <a:ext uri="{FF2B5EF4-FFF2-40B4-BE49-F238E27FC236}">
                <a16:creationId xmlns:a16="http://schemas.microsoft.com/office/drawing/2014/main" id="{E151E5E8-C7BB-01F7-BEB1-4573709AB15F}"/>
              </a:ext>
            </a:extLst>
          </p:cNvPr>
          <p:cNvSpPr>
            <a:spLocks noGrp="1"/>
          </p:cNvSpPr>
          <p:nvPr>
            <p:ph type="sldNum" sz="quarter" idx="12"/>
          </p:nvPr>
        </p:nvSpPr>
        <p:spPr/>
        <p:txBody>
          <a:bodyPr/>
          <a:lstStyle/>
          <a:p>
            <a:fld id="{4FAB73BC-B049-4115-A692-8D63A059BFB8}" type="slidenum">
              <a:rPr lang="en-US" sz="3000" smtClean="0"/>
              <a:t>33</a:t>
            </a:fld>
            <a:endParaRPr lang="en-US" sz="3000" dirty="0"/>
          </a:p>
        </p:txBody>
      </p:sp>
    </p:spTree>
    <p:extLst>
      <p:ext uri="{BB962C8B-B14F-4D97-AF65-F5344CB8AC3E}">
        <p14:creationId xmlns:p14="http://schemas.microsoft.com/office/powerpoint/2010/main" val="745907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1024127" y="585216"/>
            <a:ext cx="10415203" cy="1499616"/>
          </a:xfrm>
        </p:spPr>
        <p:txBody>
          <a:bodyPr/>
          <a:lstStyle/>
          <a:p>
            <a:r>
              <a:rPr lang="en-GB" dirty="0"/>
              <a:t>Palm Sunday:</a:t>
            </a:r>
            <a:r>
              <a:rPr lang="en-US" dirty="0">
                <a:solidFill>
                  <a:srgbClr val="00B0F0"/>
                </a:solidFill>
              </a:rPr>
              <a:t> what was Jesus doing &amp; why?</a:t>
            </a:r>
            <a:r>
              <a:rPr lang="en-GB" dirty="0"/>
              <a:t> </a:t>
            </a:r>
            <a:endParaRPr lang="en-AU" dirty="0">
              <a:solidFill>
                <a:srgbClr val="0070C0"/>
              </a:solidFill>
            </a:endParaRPr>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1024128" y="2050304"/>
            <a:ext cx="9720071" cy="4376999"/>
          </a:xfrm>
        </p:spPr>
        <p:txBody>
          <a:bodyPr>
            <a:normAutofit/>
          </a:bodyPr>
          <a:lstStyle/>
          <a:p>
            <a:pPr>
              <a:buFont typeface="Arial" panose="020B0604020202020204" pitchFamily="34" charset="0"/>
              <a:buChar char="•"/>
            </a:pPr>
            <a:r>
              <a:rPr lang="en-GB" sz="2600" dirty="0"/>
              <a:t> Jesus carefully planned the events on Palm Sunday (see Mt 21:1-3).</a:t>
            </a:r>
          </a:p>
          <a:p>
            <a:pPr>
              <a:buFont typeface="Arial" panose="020B0604020202020204" pitchFamily="34" charset="0"/>
              <a:buChar char="•"/>
            </a:pPr>
            <a:r>
              <a:rPr lang="en-US" sz="2600" dirty="0"/>
              <a:t> He wanted to show the people that he was a salvific figure sent by God, the King of Israel.</a:t>
            </a:r>
          </a:p>
          <a:p>
            <a:pPr>
              <a:buFont typeface="Arial" panose="020B0604020202020204" pitchFamily="34" charset="0"/>
              <a:buChar char="•"/>
            </a:pPr>
            <a:r>
              <a:rPr lang="en-US" sz="2600" dirty="0"/>
              <a:t> However, he wasn’t the kind of warrior king that the people were expecting. </a:t>
            </a:r>
          </a:p>
          <a:p>
            <a:pPr>
              <a:buFont typeface="Arial" panose="020B0604020202020204" pitchFamily="34" charset="0"/>
              <a:buChar char="•"/>
            </a:pPr>
            <a:r>
              <a:rPr lang="en-US" sz="2600" dirty="0"/>
              <a:t>  What he was doing was out of the ordinary and designed to draw attention to himself and to the claim he was making in the tradition of ‘prophetic signs’ in the Hebrew Bible (e.g., Ezekiel, Jeremiah, Isaiah to name only a few).</a:t>
            </a:r>
          </a:p>
        </p:txBody>
      </p:sp>
      <p:sp>
        <p:nvSpPr>
          <p:cNvPr id="4" name="Slide Number Placeholder 3">
            <a:extLst>
              <a:ext uri="{FF2B5EF4-FFF2-40B4-BE49-F238E27FC236}">
                <a16:creationId xmlns:a16="http://schemas.microsoft.com/office/drawing/2014/main" id="{54EB6D2F-1F47-785C-0F6A-A7A9F603EABF}"/>
              </a:ext>
            </a:extLst>
          </p:cNvPr>
          <p:cNvSpPr>
            <a:spLocks noGrp="1"/>
          </p:cNvSpPr>
          <p:nvPr>
            <p:ph type="sldNum" sz="quarter" idx="12"/>
          </p:nvPr>
        </p:nvSpPr>
        <p:spPr/>
        <p:txBody>
          <a:bodyPr/>
          <a:lstStyle/>
          <a:p>
            <a:fld id="{4FAB73BC-B049-4115-A692-8D63A059BFB8}" type="slidenum">
              <a:rPr lang="en-US" sz="3000" smtClean="0"/>
              <a:t>34</a:t>
            </a:fld>
            <a:endParaRPr lang="en-US" sz="3000"/>
          </a:p>
        </p:txBody>
      </p:sp>
    </p:spTree>
    <p:extLst>
      <p:ext uri="{BB962C8B-B14F-4D97-AF65-F5344CB8AC3E}">
        <p14:creationId xmlns:p14="http://schemas.microsoft.com/office/powerpoint/2010/main" val="984791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1024127" y="585216"/>
            <a:ext cx="10415203" cy="1499616"/>
          </a:xfrm>
        </p:spPr>
        <p:txBody>
          <a:bodyPr/>
          <a:lstStyle/>
          <a:p>
            <a:r>
              <a:rPr lang="en-GB" dirty="0"/>
              <a:t>Palm Sunday:</a:t>
            </a:r>
            <a:r>
              <a:rPr lang="en-US" dirty="0">
                <a:solidFill>
                  <a:srgbClr val="00B0F0"/>
                </a:solidFill>
              </a:rPr>
              <a:t> what was Jesus doing &amp; why?</a:t>
            </a:r>
            <a:r>
              <a:rPr lang="en-GB" dirty="0"/>
              <a:t> </a:t>
            </a:r>
            <a:endParaRPr lang="en-AU" dirty="0">
              <a:solidFill>
                <a:srgbClr val="0070C0"/>
              </a:solidFill>
            </a:endParaRPr>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1024128" y="2050304"/>
            <a:ext cx="9720071" cy="4376999"/>
          </a:xfrm>
        </p:spPr>
        <p:txBody>
          <a:bodyPr>
            <a:normAutofit/>
          </a:bodyPr>
          <a:lstStyle/>
          <a:p>
            <a:pPr>
              <a:buFont typeface="Arial" panose="020B0604020202020204" pitchFamily="34" charset="0"/>
              <a:buChar char="•"/>
            </a:pPr>
            <a:r>
              <a:rPr lang="en-US" sz="2600" dirty="0"/>
              <a:t> Jesus chose to show people that he was the kind of king that Zechariah 9:9-10 was expecting through the ‘sign’ of riding into Jerusalem on a donkey.</a:t>
            </a:r>
          </a:p>
          <a:p>
            <a:pPr>
              <a:buFont typeface="Arial" panose="020B0604020202020204" pitchFamily="34" charset="0"/>
              <a:buChar char="•"/>
            </a:pPr>
            <a:r>
              <a:rPr lang="en-US" sz="2600" dirty="0"/>
              <a:t> Jesus’ use of Zechariah was revolutionary and subversive of the political and religious status quo as well as the expectations of his countrymen. </a:t>
            </a:r>
          </a:p>
          <a:p>
            <a:pPr>
              <a:buFont typeface="Arial" panose="020B0604020202020204" pitchFamily="34" charset="0"/>
              <a:buChar char="•"/>
            </a:pPr>
            <a:r>
              <a:rPr lang="en-US" sz="2600" dirty="0"/>
              <a:t> </a:t>
            </a:r>
            <a:r>
              <a:rPr lang="en-GB" sz="2600" dirty="0"/>
              <a:t>Jesus would have known that he was setting into motion events that would most likely put him at odds with Roman authority, religious leaders and with the common people, leading to him being arrested and put to death.</a:t>
            </a:r>
          </a:p>
          <a:p>
            <a:pPr>
              <a:buFont typeface="Arial" panose="020B0604020202020204" pitchFamily="34" charset="0"/>
              <a:buChar char="•"/>
            </a:pPr>
            <a:endParaRPr lang="en-US" sz="2600" dirty="0"/>
          </a:p>
          <a:p>
            <a:pPr>
              <a:buFont typeface="Arial" panose="020B0604020202020204" pitchFamily="34" charset="0"/>
              <a:buChar char="•"/>
            </a:pPr>
            <a:endParaRPr lang="en-US" sz="2600" dirty="0"/>
          </a:p>
        </p:txBody>
      </p:sp>
      <p:sp>
        <p:nvSpPr>
          <p:cNvPr id="4" name="Slide Number Placeholder 3">
            <a:extLst>
              <a:ext uri="{FF2B5EF4-FFF2-40B4-BE49-F238E27FC236}">
                <a16:creationId xmlns:a16="http://schemas.microsoft.com/office/drawing/2014/main" id="{58D56333-F1DC-386A-29A6-939ED93342DC}"/>
              </a:ext>
            </a:extLst>
          </p:cNvPr>
          <p:cNvSpPr>
            <a:spLocks noGrp="1"/>
          </p:cNvSpPr>
          <p:nvPr>
            <p:ph type="sldNum" sz="quarter" idx="12"/>
          </p:nvPr>
        </p:nvSpPr>
        <p:spPr/>
        <p:txBody>
          <a:bodyPr/>
          <a:lstStyle/>
          <a:p>
            <a:fld id="{4FAB73BC-B049-4115-A692-8D63A059BFB8}" type="slidenum">
              <a:rPr lang="en-US" sz="3000" smtClean="0"/>
              <a:t>35</a:t>
            </a:fld>
            <a:endParaRPr lang="en-US" sz="3000"/>
          </a:p>
        </p:txBody>
      </p:sp>
    </p:spTree>
    <p:extLst>
      <p:ext uri="{BB962C8B-B14F-4D97-AF65-F5344CB8AC3E}">
        <p14:creationId xmlns:p14="http://schemas.microsoft.com/office/powerpoint/2010/main" val="4059516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915C4-AFC5-954B-2FC3-4485872A96F0}"/>
              </a:ext>
            </a:extLst>
          </p:cNvPr>
          <p:cNvSpPr>
            <a:spLocks noGrp="1"/>
          </p:cNvSpPr>
          <p:nvPr>
            <p:ph type="title"/>
          </p:nvPr>
        </p:nvSpPr>
        <p:spPr>
          <a:xfrm>
            <a:off x="1024128" y="585216"/>
            <a:ext cx="10240220" cy="1499616"/>
          </a:xfrm>
        </p:spPr>
        <p:txBody>
          <a:bodyPr/>
          <a:lstStyle/>
          <a:p>
            <a:r>
              <a:rPr lang="en-GB" dirty="0"/>
              <a:t>Palm Sunday:</a:t>
            </a:r>
            <a:r>
              <a:rPr lang="en-US" dirty="0">
                <a:solidFill>
                  <a:srgbClr val="00B0F0"/>
                </a:solidFill>
              </a:rPr>
              <a:t> </a:t>
            </a:r>
            <a:r>
              <a:rPr lang="en-US" dirty="0">
                <a:solidFill>
                  <a:srgbClr val="00B050"/>
                </a:solidFill>
              </a:rPr>
              <a:t>how did people respond &amp; why?</a:t>
            </a:r>
            <a:endParaRPr lang="en-AU" dirty="0"/>
          </a:p>
        </p:txBody>
      </p:sp>
      <p:sp>
        <p:nvSpPr>
          <p:cNvPr id="3" name="Content Placeholder 2">
            <a:extLst>
              <a:ext uri="{FF2B5EF4-FFF2-40B4-BE49-F238E27FC236}">
                <a16:creationId xmlns:a16="http://schemas.microsoft.com/office/drawing/2014/main" id="{058E846E-87D4-8767-5892-A98744EF53BC}"/>
              </a:ext>
            </a:extLst>
          </p:cNvPr>
          <p:cNvSpPr>
            <a:spLocks noGrp="1"/>
          </p:cNvSpPr>
          <p:nvPr>
            <p:ph idx="1"/>
          </p:nvPr>
        </p:nvSpPr>
        <p:spPr/>
        <p:txBody>
          <a:bodyPr>
            <a:normAutofit/>
          </a:bodyPr>
          <a:lstStyle/>
          <a:p>
            <a:pPr>
              <a:buFont typeface="Arial" panose="020B0604020202020204" pitchFamily="34" charset="0"/>
              <a:buChar char="•"/>
            </a:pPr>
            <a:r>
              <a:rPr lang="en-US" sz="2600" dirty="0"/>
              <a:t> People recognized the reference that Jesus was making to Zechariah and understood the claim he was making, to be their king. </a:t>
            </a:r>
          </a:p>
          <a:p>
            <a:pPr>
              <a:buFont typeface="Arial" panose="020B0604020202020204" pitchFamily="34" charset="0"/>
              <a:buChar char="•"/>
            </a:pPr>
            <a:r>
              <a:rPr lang="en-US" sz="2600" dirty="0"/>
              <a:t> In response, the people gave Jesus </a:t>
            </a:r>
            <a:r>
              <a:rPr lang="en-US" sz="2600" b="1" dirty="0"/>
              <a:t>a royal accolade </a:t>
            </a:r>
            <a:r>
              <a:rPr lang="en-US" sz="2600" dirty="0"/>
              <a:t>that drew on Psalm 118:</a:t>
            </a:r>
          </a:p>
          <a:p>
            <a:pPr>
              <a:buFont typeface="Courier New" panose="02070309020205020404" pitchFamily="49" charset="0"/>
              <a:buChar char="o"/>
            </a:pPr>
            <a:r>
              <a:rPr lang="en-US" sz="2600" dirty="0"/>
              <a:t> They shouted out two verses from a psalm attributed to King David about God saving his people, which was associated with a ritual procession of the king entering the temple </a:t>
            </a:r>
          </a:p>
          <a:p>
            <a:pPr>
              <a:buFont typeface="Courier New" panose="02070309020205020404" pitchFamily="49" charset="0"/>
              <a:buChar char="o"/>
            </a:pPr>
            <a:r>
              <a:rPr lang="en-US" sz="2600" dirty="0"/>
              <a:t> They waved tree branches and spread their cloaks at the feet of the donkey Jesus rode on.</a:t>
            </a:r>
          </a:p>
          <a:p>
            <a:endParaRPr lang="en-US" sz="2600" dirty="0"/>
          </a:p>
          <a:p>
            <a:pPr>
              <a:buFont typeface="Arial" panose="020B0604020202020204" pitchFamily="34" charset="0"/>
              <a:buChar char="•"/>
            </a:pPr>
            <a:endParaRPr lang="en-AU" sz="2600" dirty="0"/>
          </a:p>
        </p:txBody>
      </p:sp>
      <p:sp>
        <p:nvSpPr>
          <p:cNvPr id="4" name="Slide Number Placeholder 3">
            <a:extLst>
              <a:ext uri="{FF2B5EF4-FFF2-40B4-BE49-F238E27FC236}">
                <a16:creationId xmlns:a16="http://schemas.microsoft.com/office/drawing/2014/main" id="{F61723DD-5C73-B61A-6062-230E371065E1}"/>
              </a:ext>
            </a:extLst>
          </p:cNvPr>
          <p:cNvSpPr>
            <a:spLocks noGrp="1"/>
          </p:cNvSpPr>
          <p:nvPr>
            <p:ph type="sldNum" sz="quarter" idx="12"/>
          </p:nvPr>
        </p:nvSpPr>
        <p:spPr/>
        <p:txBody>
          <a:bodyPr/>
          <a:lstStyle/>
          <a:p>
            <a:fld id="{4FAB73BC-B049-4115-A692-8D63A059BFB8}" type="slidenum">
              <a:rPr lang="en-US" sz="3000" smtClean="0"/>
              <a:t>36</a:t>
            </a:fld>
            <a:endParaRPr lang="en-US" sz="3000"/>
          </a:p>
        </p:txBody>
      </p:sp>
    </p:spTree>
    <p:extLst>
      <p:ext uri="{BB962C8B-B14F-4D97-AF65-F5344CB8AC3E}">
        <p14:creationId xmlns:p14="http://schemas.microsoft.com/office/powerpoint/2010/main" val="2414045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915C4-AFC5-954B-2FC3-4485872A96F0}"/>
              </a:ext>
            </a:extLst>
          </p:cNvPr>
          <p:cNvSpPr>
            <a:spLocks noGrp="1"/>
          </p:cNvSpPr>
          <p:nvPr>
            <p:ph type="title"/>
          </p:nvPr>
        </p:nvSpPr>
        <p:spPr>
          <a:xfrm>
            <a:off x="1024128" y="585216"/>
            <a:ext cx="10134202" cy="1499616"/>
          </a:xfrm>
        </p:spPr>
        <p:txBody>
          <a:bodyPr/>
          <a:lstStyle/>
          <a:p>
            <a:r>
              <a:rPr lang="en-GB" dirty="0"/>
              <a:t>Palm Sunday:</a:t>
            </a:r>
            <a:r>
              <a:rPr lang="en-US" dirty="0">
                <a:solidFill>
                  <a:srgbClr val="00B0F0"/>
                </a:solidFill>
              </a:rPr>
              <a:t> </a:t>
            </a:r>
            <a:r>
              <a:rPr lang="en-US" dirty="0">
                <a:solidFill>
                  <a:srgbClr val="00B050"/>
                </a:solidFill>
              </a:rPr>
              <a:t>how did people respond &amp; why?</a:t>
            </a:r>
            <a:endParaRPr lang="en-AU" dirty="0"/>
          </a:p>
        </p:txBody>
      </p:sp>
      <p:sp>
        <p:nvSpPr>
          <p:cNvPr id="3" name="Content Placeholder 2">
            <a:extLst>
              <a:ext uri="{FF2B5EF4-FFF2-40B4-BE49-F238E27FC236}">
                <a16:creationId xmlns:a16="http://schemas.microsoft.com/office/drawing/2014/main" id="{058E846E-87D4-8767-5892-A98744EF53BC}"/>
              </a:ext>
            </a:extLst>
          </p:cNvPr>
          <p:cNvSpPr>
            <a:spLocks noGrp="1"/>
          </p:cNvSpPr>
          <p:nvPr>
            <p:ph idx="1"/>
          </p:nvPr>
        </p:nvSpPr>
        <p:spPr/>
        <p:txBody>
          <a:bodyPr>
            <a:normAutofit/>
          </a:bodyPr>
          <a:lstStyle/>
          <a:p>
            <a:pPr>
              <a:buFont typeface="Arial" panose="020B0604020202020204" pitchFamily="34" charset="0"/>
              <a:buChar char="•"/>
            </a:pPr>
            <a:r>
              <a:rPr lang="en-US" sz="2600" dirty="0"/>
              <a:t> Like Jesus, the people drew on the Hebrew Bible in their response to him on Palm Sunday </a:t>
            </a:r>
          </a:p>
          <a:p>
            <a:pPr>
              <a:buFont typeface="Arial" panose="020B0604020202020204" pitchFamily="34" charset="0"/>
              <a:buChar char="•"/>
            </a:pPr>
            <a:r>
              <a:rPr lang="en-US" sz="2600" dirty="0"/>
              <a:t> It might have been a spontaneous pious response by someone in the crowd that was taken up by others (like a ‘chant’)</a:t>
            </a:r>
          </a:p>
          <a:p>
            <a:pPr>
              <a:buFont typeface="Arial" panose="020B0604020202020204" pitchFamily="34" charset="0"/>
              <a:buChar char="•"/>
            </a:pPr>
            <a:r>
              <a:rPr lang="en-US" sz="2600" dirty="0"/>
              <a:t> Or the followers of Jesus might have prearranged it with Jesus.</a:t>
            </a:r>
          </a:p>
          <a:p>
            <a:pPr>
              <a:buFont typeface="Arial" panose="020B0604020202020204" pitchFamily="34" charset="0"/>
              <a:buChar char="•"/>
            </a:pPr>
            <a:r>
              <a:rPr lang="en-US" sz="2600" dirty="0"/>
              <a:t> Regardless, both the people and Jesus’ followers misunderstood the kind of king that Jesus was claiming to be.</a:t>
            </a:r>
          </a:p>
          <a:p>
            <a:pPr>
              <a:buFont typeface="Arial" panose="020B0604020202020204" pitchFamily="34" charset="0"/>
              <a:buChar char="•"/>
            </a:pPr>
            <a:endParaRPr lang="en-AU" sz="2600" dirty="0"/>
          </a:p>
        </p:txBody>
      </p:sp>
      <p:sp>
        <p:nvSpPr>
          <p:cNvPr id="4" name="Slide Number Placeholder 3">
            <a:extLst>
              <a:ext uri="{FF2B5EF4-FFF2-40B4-BE49-F238E27FC236}">
                <a16:creationId xmlns:a16="http://schemas.microsoft.com/office/drawing/2014/main" id="{19586866-72F7-F59A-1643-82DE6E6C0A18}"/>
              </a:ext>
            </a:extLst>
          </p:cNvPr>
          <p:cNvSpPr>
            <a:spLocks noGrp="1"/>
          </p:cNvSpPr>
          <p:nvPr>
            <p:ph type="sldNum" sz="quarter" idx="12"/>
          </p:nvPr>
        </p:nvSpPr>
        <p:spPr/>
        <p:txBody>
          <a:bodyPr/>
          <a:lstStyle/>
          <a:p>
            <a:fld id="{4FAB73BC-B049-4115-A692-8D63A059BFB8}" type="slidenum">
              <a:rPr lang="en-US" sz="3000" smtClean="0"/>
              <a:t>37</a:t>
            </a:fld>
            <a:endParaRPr lang="en-US" sz="3000" dirty="0"/>
          </a:p>
        </p:txBody>
      </p:sp>
    </p:spTree>
    <p:extLst>
      <p:ext uri="{BB962C8B-B14F-4D97-AF65-F5344CB8AC3E}">
        <p14:creationId xmlns:p14="http://schemas.microsoft.com/office/powerpoint/2010/main" val="4103374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E3C8-EC87-26FA-A9CE-2CC4214AE976}"/>
              </a:ext>
            </a:extLst>
          </p:cNvPr>
          <p:cNvSpPr>
            <a:spLocks noGrp="1"/>
          </p:cNvSpPr>
          <p:nvPr>
            <p:ph type="title"/>
          </p:nvPr>
        </p:nvSpPr>
        <p:spPr/>
        <p:txBody>
          <a:bodyPr/>
          <a:lstStyle/>
          <a:p>
            <a:r>
              <a:rPr lang="en-US" dirty="0"/>
              <a:t>Palm Sunday: Jesus’ </a:t>
            </a:r>
            <a:r>
              <a:rPr lang="en-US" dirty="0">
                <a:solidFill>
                  <a:srgbClr val="0070C0"/>
                </a:solidFill>
              </a:rPr>
              <a:t>authentic</a:t>
            </a:r>
            <a:r>
              <a:rPr lang="en-US" dirty="0"/>
              <a:t> response to his dangerous environment</a:t>
            </a:r>
            <a:endParaRPr lang="en-AU" dirty="0"/>
          </a:p>
        </p:txBody>
      </p:sp>
      <p:sp>
        <p:nvSpPr>
          <p:cNvPr id="3" name="Content Placeholder 2">
            <a:extLst>
              <a:ext uri="{FF2B5EF4-FFF2-40B4-BE49-F238E27FC236}">
                <a16:creationId xmlns:a16="http://schemas.microsoft.com/office/drawing/2014/main" id="{E2994D65-6D73-5D98-9D60-69F2A9E13947}"/>
              </a:ext>
            </a:extLst>
          </p:cNvPr>
          <p:cNvSpPr>
            <a:spLocks noGrp="1"/>
          </p:cNvSpPr>
          <p:nvPr>
            <p:ph idx="1"/>
          </p:nvPr>
        </p:nvSpPr>
        <p:spPr>
          <a:xfrm>
            <a:off x="1024128" y="2721664"/>
            <a:ext cx="9720071" cy="4023360"/>
          </a:xfrm>
        </p:spPr>
        <p:txBody>
          <a:bodyPr>
            <a:normAutofit/>
          </a:bodyPr>
          <a:lstStyle/>
          <a:p>
            <a:pPr>
              <a:buFont typeface="Arial" panose="020B0604020202020204" pitchFamily="34" charset="0"/>
              <a:buChar char="•"/>
            </a:pPr>
            <a:r>
              <a:rPr lang="en-US" sz="2600" dirty="0"/>
              <a:t>Jesus acted the way he did because he had in mind </a:t>
            </a:r>
            <a:r>
              <a:rPr lang="en-US" sz="2600" b="1" dirty="0"/>
              <a:t>a different type of king or leader </a:t>
            </a:r>
            <a:r>
              <a:rPr lang="en-US" sz="2600" dirty="0"/>
              <a:t>and </a:t>
            </a:r>
            <a:r>
              <a:rPr lang="en-US" sz="2600" b="1" dirty="0"/>
              <a:t>a different kind of liberation from oppression</a:t>
            </a:r>
            <a:r>
              <a:rPr lang="en-US" sz="2600" dirty="0"/>
              <a:t> from the prevailing everyday understandings in the culture at the time. </a:t>
            </a:r>
          </a:p>
          <a:p>
            <a:pPr>
              <a:buFont typeface="Arial" panose="020B0604020202020204" pitchFamily="34" charset="0"/>
              <a:buChar char="•"/>
            </a:pPr>
            <a:endParaRPr lang="en-US" sz="2600" dirty="0"/>
          </a:p>
          <a:p>
            <a:pPr>
              <a:buFont typeface="Arial" panose="020B0604020202020204" pitchFamily="34" charset="0"/>
              <a:buChar char="•"/>
            </a:pPr>
            <a:r>
              <a:rPr lang="en-US" sz="2600" dirty="0"/>
              <a:t> In doing so, Jesus draw from a tradition in the Hebrew Bible and made these ideas and aspirations his own.</a:t>
            </a:r>
          </a:p>
          <a:p>
            <a:endParaRPr lang="en-AU" sz="2600" dirty="0"/>
          </a:p>
        </p:txBody>
      </p:sp>
      <p:sp>
        <p:nvSpPr>
          <p:cNvPr id="4" name="Slide Number Placeholder 3">
            <a:extLst>
              <a:ext uri="{FF2B5EF4-FFF2-40B4-BE49-F238E27FC236}">
                <a16:creationId xmlns:a16="http://schemas.microsoft.com/office/drawing/2014/main" id="{748A11E5-C296-ADB5-8CAF-97A3D72E1CD0}"/>
              </a:ext>
            </a:extLst>
          </p:cNvPr>
          <p:cNvSpPr>
            <a:spLocks noGrp="1"/>
          </p:cNvSpPr>
          <p:nvPr>
            <p:ph type="sldNum" sz="quarter" idx="12"/>
          </p:nvPr>
        </p:nvSpPr>
        <p:spPr/>
        <p:txBody>
          <a:bodyPr/>
          <a:lstStyle/>
          <a:p>
            <a:fld id="{4FAB73BC-B049-4115-A692-8D63A059BFB8}" type="slidenum">
              <a:rPr lang="en-US" sz="3000" smtClean="0"/>
              <a:t>38</a:t>
            </a:fld>
            <a:endParaRPr lang="en-US" sz="3000" dirty="0"/>
          </a:p>
        </p:txBody>
      </p:sp>
    </p:spTree>
    <p:extLst>
      <p:ext uri="{BB962C8B-B14F-4D97-AF65-F5344CB8AC3E}">
        <p14:creationId xmlns:p14="http://schemas.microsoft.com/office/powerpoint/2010/main" val="1665801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E3C8-EC87-26FA-A9CE-2CC4214AE976}"/>
              </a:ext>
            </a:extLst>
          </p:cNvPr>
          <p:cNvSpPr>
            <a:spLocks noGrp="1"/>
          </p:cNvSpPr>
          <p:nvPr>
            <p:ph type="title"/>
          </p:nvPr>
        </p:nvSpPr>
        <p:spPr/>
        <p:txBody>
          <a:bodyPr/>
          <a:lstStyle/>
          <a:p>
            <a:r>
              <a:rPr lang="en-US" dirty="0"/>
              <a:t>Palm Sunday: Jesus’ </a:t>
            </a:r>
            <a:r>
              <a:rPr lang="en-US" dirty="0">
                <a:solidFill>
                  <a:srgbClr val="0070C0"/>
                </a:solidFill>
              </a:rPr>
              <a:t>authentic</a:t>
            </a:r>
            <a:r>
              <a:rPr lang="en-US" dirty="0"/>
              <a:t> response to his dangerous environment</a:t>
            </a:r>
            <a:endParaRPr lang="en-AU" dirty="0"/>
          </a:p>
        </p:txBody>
      </p:sp>
      <p:sp>
        <p:nvSpPr>
          <p:cNvPr id="3" name="Content Placeholder 2">
            <a:extLst>
              <a:ext uri="{FF2B5EF4-FFF2-40B4-BE49-F238E27FC236}">
                <a16:creationId xmlns:a16="http://schemas.microsoft.com/office/drawing/2014/main" id="{E2994D65-6D73-5D98-9D60-69F2A9E13947}"/>
              </a:ext>
            </a:extLst>
          </p:cNvPr>
          <p:cNvSpPr>
            <a:spLocks noGrp="1"/>
          </p:cNvSpPr>
          <p:nvPr>
            <p:ph idx="1"/>
          </p:nvPr>
        </p:nvSpPr>
        <p:spPr>
          <a:xfrm>
            <a:off x="1024128" y="2652753"/>
            <a:ext cx="9720071" cy="3817951"/>
          </a:xfrm>
        </p:spPr>
        <p:txBody>
          <a:bodyPr>
            <a:normAutofit/>
          </a:bodyPr>
          <a:lstStyle/>
          <a:p>
            <a:pPr>
              <a:buFont typeface="Arial" panose="020B0604020202020204" pitchFamily="34" charset="0"/>
              <a:buChar char="•"/>
            </a:pPr>
            <a:r>
              <a:rPr lang="en-GB" sz="2600" dirty="0"/>
              <a:t> On Palm Sunday Jesus committed to, courageously embodied and lived out to the bitter end his ideal of kingship and salvation.</a:t>
            </a:r>
          </a:p>
          <a:p>
            <a:pPr>
              <a:buFont typeface="Arial" panose="020B0604020202020204" pitchFamily="34" charset="0"/>
              <a:buChar char="•"/>
            </a:pPr>
            <a:endParaRPr lang="en-GB" sz="2600" dirty="0"/>
          </a:p>
          <a:p>
            <a:pPr>
              <a:buFont typeface="Arial" panose="020B0604020202020204" pitchFamily="34" charset="0"/>
              <a:buChar char="•"/>
            </a:pPr>
            <a:r>
              <a:rPr lang="en-GB" sz="2600" dirty="0"/>
              <a:t> He thereby found a way through what had up until then been an impenetrable impasse for all humanity and creation.</a:t>
            </a:r>
          </a:p>
          <a:p>
            <a:endParaRPr lang="en-AU" sz="2600" dirty="0"/>
          </a:p>
        </p:txBody>
      </p:sp>
      <p:sp>
        <p:nvSpPr>
          <p:cNvPr id="4" name="Slide Number Placeholder 3">
            <a:extLst>
              <a:ext uri="{FF2B5EF4-FFF2-40B4-BE49-F238E27FC236}">
                <a16:creationId xmlns:a16="http://schemas.microsoft.com/office/drawing/2014/main" id="{2C6E96A5-0472-6CB2-4572-5C921459B35C}"/>
              </a:ext>
            </a:extLst>
          </p:cNvPr>
          <p:cNvSpPr>
            <a:spLocks noGrp="1"/>
          </p:cNvSpPr>
          <p:nvPr>
            <p:ph type="sldNum" sz="quarter" idx="12"/>
          </p:nvPr>
        </p:nvSpPr>
        <p:spPr/>
        <p:txBody>
          <a:bodyPr/>
          <a:lstStyle/>
          <a:p>
            <a:fld id="{4FAB73BC-B049-4115-A692-8D63A059BFB8}" type="slidenum">
              <a:rPr lang="en-US" sz="3000" smtClean="0"/>
              <a:t>39</a:t>
            </a:fld>
            <a:endParaRPr lang="en-US" sz="3000" dirty="0"/>
          </a:p>
        </p:txBody>
      </p:sp>
    </p:spTree>
    <p:extLst>
      <p:ext uri="{BB962C8B-B14F-4D97-AF65-F5344CB8AC3E}">
        <p14:creationId xmlns:p14="http://schemas.microsoft.com/office/powerpoint/2010/main" val="293834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1024128" y="585216"/>
            <a:ext cx="6066818" cy="1499616"/>
          </a:xfrm>
        </p:spPr>
        <p:txBody>
          <a:bodyPr>
            <a:normAutofit/>
          </a:bodyPr>
          <a:lstStyle/>
          <a:p>
            <a:r>
              <a:rPr lang="en-GB" dirty="0"/>
              <a:t>The Palm Sunday story</a:t>
            </a:r>
            <a:endParaRPr lang="en-AU"/>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1024128" y="2286000"/>
            <a:ext cx="6066818" cy="4023360"/>
          </a:xfrm>
        </p:spPr>
        <p:txBody>
          <a:bodyPr>
            <a:normAutofit/>
          </a:bodyPr>
          <a:lstStyle/>
          <a:p>
            <a:pPr>
              <a:buFont typeface="Arial" panose="020B0604020202020204" pitchFamily="34" charset="0"/>
              <a:buChar char="•"/>
            </a:pPr>
            <a:r>
              <a:rPr lang="en-GB" sz="2600" dirty="0"/>
              <a:t> People gathered tree branches to wave and spread at the feet of Jesus along with their cloaks (John mentions palm leaves) (Mk 11:7-8; Mt 21:8; Lk 19:35-36; Jn 12:13)</a:t>
            </a:r>
          </a:p>
          <a:p>
            <a:pPr>
              <a:buFont typeface="Arial" panose="020B0604020202020204" pitchFamily="34" charset="0"/>
              <a:buChar char="•"/>
            </a:pPr>
            <a:r>
              <a:rPr lang="en-GB" sz="2600" dirty="0"/>
              <a:t> The crowds also shouted, ‘Hosanna to the Son of David! Blessed is he who comes in the name of the Lord! Hosanna in the highest heaven!’ (Mk 11:10; Mt 21:9; Jn 12:13)</a:t>
            </a:r>
          </a:p>
        </p:txBody>
      </p:sp>
      <p:pic>
        <p:nvPicPr>
          <p:cNvPr id="5" name="Picture 4" descr="A picture containing text&#10;&#10;Description automatically generated">
            <a:extLst>
              <a:ext uri="{FF2B5EF4-FFF2-40B4-BE49-F238E27FC236}">
                <a16:creationId xmlns:a16="http://schemas.microsoft.com/office/drawing/2014/main" id="{024F9F8F-84F2-B57C-11D2-3286EEA07B2F}"/>
              </a:ext>
            </a:extLst>
          </p:cNvPr>
          <p:cNvPicPr>
            <a:picLocks noChangeAspect="1"/>
          </p:cNvPicPr>
          <p:nvPr/>
        </p:nvPicPr>
        <p:blipFill rotWithShape="1">
          <a:blip r:embed="rId2"/>
          <a:srcRect l="24197" r="27599" b="-1"/>
          <a:stretch/>
        </p:blipFill>
        <p:spPr>
          <a:xfrm>
            <a:off x="7552266" y="10"/>
            <a:ext cx="4639733" cy="6857990"/>
          </a:xfrm>
          <a:prstGeom prst="rect">
            <a:avLst/>
          </a:prstGeom>
        </p:spPr>
      </p:pic>
      <p:sp>
        <p:nvSpPr>
          <p:cNvPr id="4" name="Slide Number Placeholder 3">
            <a:extLst>
              <a:ext uri="{FF2B5EF4-FFF2-40B4-BE49-F238E27FC236}">
                <a16:creationId xmlns:a16="http://schemas.microsoft.com/office/drawing/2014/main" id="{D59FB913-1438-0602-C68D-AA23965C4EE4}"/>
              </a:ext>
            </a:extLst>
          </p:cNvPr>
          <p:cNvSpPr>
            <a:spLocks noGrp="1"/>
          </p:cNvSpPr>
          <p:nvPr>
            <p:ph type="sldNum" sz="quarter" idx="12"/>
          </p:nvPr>
        </p:nvSpPr>
        <p:spPr>
          <a:xfrm>
            <a:off x="10837334" y="6470704"/>
            <a:ext cx="973666" cy="274320"/>
          </a:xfrm>
        </p:spPr>
        <p:txBody>
          <a:bodyPr>
            <a:normAutofit/>
          </a:bodyPr>
          <a:lstStyle/>
          <a:p>
            <a:pPr>
              <a:spcAft>
                <a:spcPts val="600"/>
              </a:spcAft>
            </a:pPr>
            <a:fld id="{4FAB73BC-B049-4115-A692-8D63A059BFB8}" type="slidenum">
              <a:rPr lang="en-US">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1234585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CE5B-09D5-1A1C-7DC7-8129969CA6E7}"/>
              </a:ext>
            </a:extLst>
          </p:cNvPr>
          <p:cNvSpPr>
            <a:spLocks noGrp="1"/>
          </p:cNvSpPr>
          <p:nvPr>
            <p:ph type="title"/>
          </p:nvPr>
        </p:nvSpPr>
        <p:spPr/>
        <p:txBody>
          <a:bodyPr/>
          <a:lstStyle/>
          <a:p>
            <a:r>
              <a:rPr lang="en-GB" dirty="0">
                <a:solidFill>
                  <a:srgbClr val="0070C0"/>
                </a:solidFill>
              </a:rPr>
              <a:t>Palm Sunday Call </a:t>
            </a:r>
            <a:r>
              <a:rPr lang="en-GB" dirty="0"/>
              <a:t>for Faith communities to seek Justice for REFUGEES</a:t>
            </a:r>
            <a:endParaRPr lang="en-AU" dirty="0"/>
          </a:p>
        </p:txBody>
      </p:sp>
      <p:sp>
        <p:nvSpPr>
          <p:cNvPr id="3" name="Content Placeholder 2">
            <a:extLst>
              <a:ext uri="{FF2B5EF4-FFF2-40B4-BE49-F238E27FC236}">
                <a16:creationId xmlns:a16="http://schemas.microsoft.com/office/drawing/2014/main" id="{F3825480-2B58-5900-56BE-002F19CDF528}"/>
              </a:ext>
            </a:extLst>
          </p:cNvPr>
          <p:cNvSpPr>
            <a:spLocks noGrp="1"/>
          </p:cNvSpPr>
          <p:nvPr>
            <p:ph idx="1"/>
          </p:nvPr>
        </p:nvSpPr>
        <p:spPr>
          <a:xfrm>
            <a:off x="1024126" y="2234977"/>
            <a:ext cx="9720071" cy="4023360"/>
          </a:xfrm>
        </p:spPr>
        <p:txBody>
          <a:bodyPr>
            <a:normAutofit/>
          </a:bodyPr>
          <a:lstStyle/>
          <a:p>
            <a:pPr>
              <a:buFont typeface="Arial" panose="020B0604020202020204" pitchFamily="34" charset="0"/>
              <a:buChar char="•"/>
            </a:pPr>
            <a:r>
              <a:rPr lang="en-GB" sz="2600" dirty="0"/>
              <a:t> Palm Sunday is a time to reflect on the plight of refugees, forced to flee their homes and, for many, their homeland, we can see the terrible consequence of war and conflict, and political oppression. </a:t>
            </a:r>
          </a:p>
          <a:p>
            <a:pPr>
              <a:buFont typeface="Arial" panose="020B0604020202020204" pitchFamily="34" charset="0"/>
              <a:buChar char="•"/>
            </a:pPr>
            <a:endParaRPr lang="en-GB" sz="1400" dirty="0"/>
          </a:p>
          <a:p>
            <a:pPr>
              <a:buFont typeface="Arial" panose="020B0604020202020204" pitchFamily="34" charset="0"/>
              <a:buChar char="•"/>
            </a:pPr>
            <a:r>
              <a:rPr lang="en-GB" sz="2600" dirty="0"/>
              <a:t> Let us again turn our attention to the way of Jesus, Prince of Peace, and follow His example in committing to compassionate care for the most vulnerable in our global village.</a:t>
            </a:r>
          </a:p>
          <a:p>
            <a:endParaRPr lang="en-AU" sz="2600" dirty="0"/>
          </a:p>
        </p:txBody>
      </p:sp>
      <p:pic>
        <p:nvPicPr>
          <p:cNvPr id="5" name="Picture 2" descr="Palm Sunday 2022 | Australian Refugee Action Network ARAN">
            <a:extLst>
              <a:ext uri="{FF2B5EF4-FFF2-40B4-BE49-F238E27FC236}">
                <a16:creationId xmlns:a16="http://schemas.microsoft.com/office/drawing/2014/main" id="{CF435004-99CA-DB57-78C4-18BA844FF3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83918" y="5145956"/>
            <a:ext cx="5246526" cy="13247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2EA2786-BAE9-0CE1-96B4-1CC66989FDEA}"/>
              </a:ext>
            </a:extLst>
          </p:cNvPr>
          <p:cNvSpPr>
            <a:spLocks noGrp="1"/>
          </p:cNvSpPr>
          <p:nvPr>
            <p:ph type="sldNum" sz="quarter" idx="12"/>
          </p:nvPr>
        </p:nvSpPr>
        <p:spPr/>
        <p:txBody>
          <a:bodyPr/>
          <a:lstStyle/>
          <a:p>
            <a:fld id="{4FAB73BC-B049-4115-A692-8D63A059BFB8}" type="slidenum">
              <a:rPr lang="en-US" sz="3000" smtClean="0"/>
              <a:t>40</a:t>
            </a:fld>
            <a:endParaRPr lang="en-US" sz="3000" dirty="0"/>
          </a:p>
        </p:txBody>
      </p:sp>
    </p:spTree>
    <p:extLst>
      <p:ext uri="{BB962C8B-B14F-4D97-AF65-F5344CB8AC3E}">
        <p14:creationId xmlns:p14="http://schemas.microsoft.com/office/powerpoint/2010/main" val="132843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6BBF9-7038-6255-8887-C6A63845CD37}"/>
              </a:ext>
            </a:extLst>
          </p:cNvPr>
          <p:cNvSpPr>
            <a:spLocks noGrp="1"/>
          </p:cNvSpPr>
          <p:nvPr>
            <p:ph type="title"/>
          </p:nvPr>
        </p:nvSpPr>
        <p:spPr>
          <a:xfrm>
            <a:off x="1024127" y="144939"/>
            <a:ext cx="9720072" cy="1499616"/>
          </a:xfrm>
        </p:spPr>
        <p:txBody>
          <a:bodyPr/>
          <a:lstStyle/>
          <a:p>
            <a:r>
              <a:rPr lang="en-GB" dirty="0">
                <a:solidFill>
                  <a:srgbClr val="0070C0"/>
                </a:solidFill>
              </a:rPr>
              <a:t>Palm Sunday Call </a:t>
            </a:r>
            <a:r>
              <a:rPr lang="en-GB" dirty="0"/>
              <a:t>for Faith communities to seek Justice for REFUGEES</a:t>
            </a:r>
            <a:endParaRPr lang="en-AU" dirty="0"/>
          </a:p>
        </p:txBody>
      </p:sp>
      <p:sp>
        <p:nvSpPr>
          <p:cNvPr id="3" name="Content Placeholder 2">
            <a:extLst>
              <a:ext uri="{FF2B5EF4-FFF2-40B4-BE49-F238E27FC236}">
                <a16:creationId xmlns:a16="http://schemas.microsoft.com/office/drawing/2014/main" id="{C4DD09EC-6323-D441-74D4-054BF71ADE75}"/>
              </a:ext>
            </a:extLst>
          </p:cNvPr>
          <p:cNvSpPr>
            <a:spLocks noGrp="1"/>
          </p:cNvSpPr>
          <p:nvPr>
            <p:ph idx="1"/>
          </p:nvPr>
        </p:nvSpPr>
        <p:spPr>
          <a:xfrm>
            <a:off x="920887" y="1930225"/>
            <a:ext cx="9720071" cy="4069762"/>
          </a:xfrm>
        </p:spPr>
        <p:txBody>
          <a:bodyPr>
            <a:normAutofit/>
          </a:bodyPr>
          <a:lstStyle/>
          <a:p>
            <a:pPr>
              <a:buFont typeface="Arial" panose="020B0604020202020204" pitchFamily="34" charset="0"/>
              <a:buChar char="•"/>
            </a:pPr>
            <a:r>
              <a:rPr lang="en-GB" sz="2600" dirty="0"/>
              <a:t> Palm Sunday in Australia is a ‘sign’ that bears witness to the priority of compassion and to the call for justice for refugees and asylum seekers. </a:t>
            </a:r>
          </a:p>
          <a:p>
            <a:pPr>
              <a:buFont typeface="Arial" panose="020B0604020202020204" pitchFamily="34" charset="0"/>
              <a:buChar char="•"/>
            </a:pPr>
            <a:endParaRPr lang="en-GB" sz="900" dirty="0"/>
          </a:p>
          <a:p>
            <a:pPr>
              <a:buFont typeface="Arial" panose="020B0604020202020204" pitchFamily="34" charset="0"/>
              <a:buChar char="•"/>
            </a:pPr>
            <a:r>
              <a:rPr lang="en-GB" sz="2600" dirty="0"/>
              <a:t> It also points to the contribution that so many refugees have made to Australian society in a wide range of endeavours. It is a time to stand and walk together.    </a:t>
            </a:r>
          </a:p>
          <a:p>
            <a:pPr marL="0" indent="0">
              <a:buNone/>
            </a:pPr>
            <a:endParaRPr lang="en-AU" dirty="0"/>
          </a:p>
        </p:txBody>
      </p:sp>
      <p:pic>
        <p:nvPicPr>
          <p:cNvPr id="4" name="Picture 2" descr="Palm Sunday 2022 | Australian Refugee Action Network ARAN">
            <a:extLst>
              <a:ext uri="{FF2B5EF4-FFF2-40B4-BE49-F238E27FC236}">
                <a16:creationId xmlns:a16="http://schemas.microsoft.com/office/drawing/2014/main" id="{7FDDF010-BE5D-FC63-A54A-57CF1DAA36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6942" y="4775620"/>
            <a:ext cx="5888576" cy="148686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C6987B3-EFA9-29A4-50F0-076B03CAE379}"/>
              </a:ext>
            </a:extLst>
          </p:cNvPr>
          <p:cNvSpPr>
            <a:spLocks noGrp="1"/>
          </p:cNvSpPr>
          <p:nvPr>
            <p:ph type="sldNum" sz="quarter" idx="12"/>
          </p:nvPr>
        </p:nvSpPr>
        <p:spPr/>
        <p:txBody>
          <a:bodyPr/>
          <a:lstStyle/>
          <a:p>
            <a:fld id="{4FAB73BC-B049-4115-A692-8D63A059BFB8}" type="slidenum">
              <a:rPr lang="en-US" sz="3000" smtClean="0"/>
              <a:t>41</a:t>
            </a:fld>
            <a:endParaRPr lang="en-US" sz="3000" dirty="0"/>
          </a:p>
        </p:txBody>
      </p:sp>
    </p:spTree>
    <p:extLst>
      <p:ext uri="{BB962C8B-B14F-4D97-AF65-F5344CB8AC3E}">
        <p14:creationId xmlns:p14="http://schemas.microsoft.com/office/powerpoint/2010/main" val="2754893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68D9-0C6B-AD8D-E2AE-E8766606A130}"/>
              </a:ext>
            </a:extLst>
          </p:cNvPr>
          <p:cNvSpPr>
            <a:spLocks noGrp="1"/>
          </p:cNvSpPr>
          <p:nvPr>
            <p:ph type="title"/>
          </p:nvPr>
        </p:nvSpPr>
        <p:spPr>
          <a:xfrm>
            <a:off x="1024127" y="650530"/>
            <a:ext cx="9720072" cy="898351"/>
          </a:xfrm>
        </p:spPr>
        <p:txBody>
          <a:bodyPr>
            <a:normAutofit fontScale="90000"/>
          </a:bodyPr>
          <a:lstStyle/>
          <a:p>
            <a:r>
              <a:rPr lang="en-GB" dirty="0">
                <a:solidFill>
                  <a:srgbClr val="0070C0"/>
                </a:solidFill>
              </a:rPr>
              <a:t>Palm Sunday Call </a:t>
            </a:r>
            <a:r>
              <a:rPr lang="en-GB" dirty="0"/>
              <a:t>for Faith communities to seek Justice for REFUGEES</a:t>
            </a:r>
            <a:endParaRPr lang="en-AU" dirty="0"/>
          </a:p>
        </p:txBody>
      </p:sp>
      <p:sp>
        <p:nvSpPr>
          <p:cNvPr id="5" name="Content Placeholder 2">
            <a:extLst>
              <a:ext uri="{FF2B5EF4-FFF2-40B4-BE49-F238E27FC236}">
                <a16:creationId xmlns:a16="http://schemas.microsoft.com/office/drawing/2014/main" id="{6790488B-925A-315D-869F-EFE2DA746AAE}"/>
              </a:ext>
            </a:extLst>
          </p:cNvPr>
          <p:cNvSpPr>
            <a:spLocks noGrp="1"/>
          </p:cNvSpPr>
          <p:nvPr>
            <p:ph idx="1"/>
          </p:nvPr>
        </p:nvSpPr>
        <p:spPr>
          <a:xfrm>
            <a:off x="1024128" y="1975278"/>
            <a:ext cx="9720071" cy="4023360"/>
          </a:xfrm>
        </p:spPr>
        <p:txBody>
          <a:bodyPr>
            <a:normAutofit/>
          </a:bodyPr>
          <a:lstStyle/>
          <a:p>
            <a:pPr>
              <a:buFont typeface="Arial" panose="020B0604020202020204" pitchFamily="34" charset="0"/>
              <a:buChar char="•"/>
            </a:pPr>
            <a:r>
              <a:rPr lang="en-GB" sz="2600" dirty="0"/>
              <a:t> The call to show loving kindness and care for our neighbours, to welcome the stranger, and to uphold the worth and dignity of each person, is central to our Christian beliefs and practices. </a:t>
            </a:r>
          </a:p>
          <a:p>
            <a:pPr>
              <a:buFont typeface="Arial" panose="020B0604020202020204" pitchFamily="34" charset="0"/>
              <a:buChar char="•"/>
            </a:pPr>
            <a:endParaRPr lang="en-GB" sz="1100" dirty="0"/>
          </a:p>
          <a:p>
            <a:pPr>
              <a:buFont typeface="Arial" panose="020B0604020202020204" pitchFamily="34" charset="0"/>
              <a:buChar char="•"/>
            </a:pPr>
            <a:r>
              <a:rPr lang="en-GB" sz="2600" dirty="0"/>
              <a:t> At the same time, advocacy may be needed as part of our response to the lived experience of the vulnerable and marginalised. </a:t>
            </a:r>
          </a:p>
          <a:p>
            <a:endParaRPr lang="en-AU" sz="2600" dirty="0"/>
          </a:p>
        </p:txBody>
      </p:sp>
      <p:pic>
        <p:nvPicPr>
          <p:cNvPr id="3" name="Picture 2" descr="Palm Sunday 2022 | Australian Refugee Action Network ARAN">
            <a:extLst>
              <a:ext uri="{FF2B5EF4-FFF2-40B4-BE49-F238E27FC236}">
                <a16:creationId xmlns:a16="http://schemas.microsoft.com/office/drawing/2014/main" id="{1E70A6AA-E997-FE06-15F3-22CAE933F4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34929" y="4707820"/>
            <a:ext cx="5939208" cy="14996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EAC7832-C4DD-8E84-509C-DAAA217A628E}"/>
              </a:ext>
            </a:extLst>
          </p:cNvPr>
          <p:cNvSpPr>
            <a:spLocks noGrp="1"/>
          </p:cNvSpPr>
          <p:nvPr>
            <p:ph type="sldNum" sz="quarter" idx="12"/>
          </p:nvPr>
        </p:nvSpPr>
        <p:spPr/>
        <p:txBody>
          <a:bodyPr/>
          <a:lstStyle/>
          <a:p>
            <a:fld id="{4FAB73BC-B049-4115-A692-8D63A059BFB8}" type="slidenum">
              <a:rPr lang="en-US" sz="3000" smtClean="0"/>
              <a:t>42</a:t>
            </a:fld>
            <a:endParaRPr lang="en-US" sz="3000" dirty="0"/>
          </a:p>
        </p:txBody>
      </p:sp>
    </p:spTree>
    <p:extLst>
      <p:ext uri="{BB962C8B-B14F-4D97-AF65-F5344CB8AC3E}">
        <p14:creationId xmlns:p14="http://schemas.microsoft.com/office/powerpoint/2010/main" val="2847611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A6CB-7196-D0DF-BD9D-0AD14579DB7D}"/>
              </a:ext>
            </a:extLst>
          </p:cNvPr>
          <p:cNvSpPr>
            <a:spLocks noGrp="1"/>
          </p:cNvSpPr>
          <p:nvPr>
            <p:ph type="title"/>
          </p:nvPr>
        </p:nvSpPr>
        <p:spPr>
          <a:xfrm>
            <a:off x="1024128" y="205389"/>
            <a:ext cx="9720072" cy="1499616"/>
          </a:xfrm>
        </p:spPr>
        <p:txBody>
          <a:bodyPr/>
          <a:lstStyle/>
          <a:p>
            <a:r>
              <a:rPr lang="en-GB" dirty="0"/>
              <a:t>What </a:t>
            </a:r>
            <a:r>
              <a:rPr lang="en-GB" dirty="0">
                <a:solidFill>
                  <a:srgbClr val="0070C0"/>
                </a:solidFill>
              </a:rPr>
              <a:t>Justice for refugees </a:t>
            </a:r>
            <a:r>
              <a:rPr lang="en-GB" dirty="0"/>
              <a:t>means</a:t>
            </a:r>
            <a:endParaRPr lang="en-AU" dirty="0"/>
          </a:p>
        </p:txBody>
      </p:sp>
      <p:sp>
        <p:nvSpPr>
          <p:cNvPr id="5" name="Content Placeholder 4">
            <a:extLst>
              <a:ext uri="{FF2B5EF4-FFF2-40B4-BE49-F238E27FC236}">
                <a16:creationId xmlns:a16="http://schemas.microsoft.com/office/drawing/2014/main" id="{B9732CB7-D018-6682-51F0-3510E2DBF676}"/>
              </a:ext>
            </a:extLst>
          </p:cNvPr>
          <p:cNvSpPr>
            <a:spLocks noGrp="1"/>
          </p:cNvSpPr>
          <p:nvPr>
            <p:ph idx="1"/>
          </p:nvPr>
        </p:nvSpPr>
        <p:spPr>
          <a:xfrm>
            <a:off x="1117263" y="1588931"/>
            <a:ext cx="9720071" cy="4340601"/>
          </a:xfrm>
        </p:spPr>
        <p:txBody>
          <a:bodyPr>
            <a:noAutofit/>
          </a:bodyPr>
          <a:lstStyle/>
          <a:p>
            <a:r>
              <a:rPr lang="en-GB" sz="2600" dirty="0"/>
              <a:t>&gt; Permanent visas and family reunion for ALL refugees in Australia</a:t>
            </a:r>
          </a:p>
          <a:p>
            <a:r>
              <a:rPr lang="en-GB" sz="2600" dirty="0"/>
              <a:t>&gt; Fair and timely assessment of all claims for refugee status</a:t>
            </a:r>
          </a:p>
          <a:p>
            <a:r>
              <a:rPr lang="en-GB" sz="2600" dirty="0"/>
              <a:t>&gt; Health care, work rights, income support, and access to education for all those seeking asylum</a:t>
            </a:r>
          </a:p>
          <a:p>
            <a:r>
              <a:rPr lang="en-GB" sz="2600" dirty="0"/>
              <a:t>&gt; Releasing ALL refugees from detention</a:t>
            </a:r>
          </a:p>
          <a:p>
            <a:r>
              <a:rPr lang="en-GB" sz="2600" dirty="0"/>
              <a:t>&gt; Offering resettlement here for refugees still in PNG, on Nauru, and in Indonesia</a:t>
            </a:r>
          </a:p>
          <a:p>
            <a:r>
              <a:rPr lang="en-GB" sz="2600" dirty="0"/>
              <a:t>&gt; Ending offshore processing and detention</a:t>
            </a:r>
          </a:p>
          <a:p>
            <a:r>
              <a:rPr lang="en-GB" sz="2600" dirty="0"/>
              <a:t>&gt; Increasing the humanitarian intake of refugees</a:t>
            </a:r>
          </a:p>
          <a:p>
            <a:endParaRPr lang="en-GB" sz="2600" dirty="0"/>
          </a:p>
          <a:p>
            <a:endParaRPr lang="en-AU" sz="2600" dirty="0"/>
          </a:p>
        </p:txBody>
      </p:sp>
      <p:sp>
        <p:nvSpPr>
          <p:cNvPr id="3" name="Slide Number Placeholder 2">
            <a:extLst>
              <a:ext uri="{FF2B5EF4-FFF2-40B4-BE49-F238E27FC236}">
                <a16:creationId xmlns:a16="http://schemas.microsoft.com/office/drawing/2014/main" id="{9018FA7E-2B6E-E392-0503-1197B8E44E65}"/>
              </a:ext>
            </a:extLst>
          </p:cNvPr>
          <p:cNvSpPr>
            <a:spLocks noGrp="1"/>
          </p:cNvSpPr>
          <p:nvPr>
            <p:ph type="sldNum" sz="quarter" idx="12"/>
          </p:nvPr>
        </p:nvSpPr>
        <p:spPr/>
        <p:txBody>
          <a:bodyPr/>
          <a:lstStyle/>
          <a:p>
            <a:fld id="{4FAB73BC-B049-4115-A692-8D63A059BFB8}" type="slidenum">
              <a:rPr lang="en-US" sz="3000" smtClean="0"/>
              <a:t>43</a:t>
            </a:fld>
            <a:endParaRPr lang="en-US" sz="3000" dirty="0"/>
          </a:p>
        </p:txBody>
      </p:sp>
      <p:sp>
        <p:nvSpPr>
          <p:cNvPr id="4" name="Content Placeholder 2">
            <a:extLst>
              <a:ext uri="{FF2B5EF4-FFF2-40B4-BE49-F238E27FC236}">
                <a16:creationId xmlns:a16="http://schemas.microsoft.com/office/drawing/2014/main" id="{88ECD343-6858-F615-E4DF-8D6504917554}"/>
              </a:ext>
            </a:extLst>
          </p:cNvPr>
          <p:cNvSpPr txBox="1">
            <a:spLocks/>
          </p:cNvSpPr>
          <p:nvPr/>
        </p:nvSpPr>
        <p:spPr>
          <a:xfrm>
            <a:off x="1024128" y="6055274"/>
            <a:ext cx="9720071" cy="706902"/>
          </a:xfrm>
          <a:prstGeom prst="rect">
            <a:avLst/>
          </a:prstGeom>
          <a:ln>
            <a:solidFill>
              <a:srgbClr val="0070C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To download a leaflet that </a:t>
            </a:r>
            <a:r>
              <a:rPr lang="en-US" dirty="0">
                <a:hlinkClick r:id="rId2"/>
              </a:rPr>
              <a:t>explains in more detail what Justice for Refugees means, click here </a:t>
            </a:r>
            <a:endParaRPr lang="en-AU" dirty="0"/>
          </a:p>
        </p:txBody>
      </p:sp>
    </p:spTree>
    <p:extLst>
      <p:ext uri="{BB962C8B-B14F-4D97-AF65-F5344CB8AC3E}">
        <p14:creationId xmlns:p14="http://schemas.microsoft.com/office/powerpoint/2010/main" val="1177324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68D9-0C6B-AD8D-E2AE-E8766606A130}"/>
              </a:ext>
            </a:extLst>
          </p:cNvPr>
          <p:cNvSpPr>
            <a:spLocks noGrp="1"/>
          </p:cNvSpPr>
          <p:nvPr>
            <p:ph type="title"/>
          </p:nvPr>
        </p:nvSpPr>
        <p:spPr>
          <a:xfrm>
            <a:off x="1024127" y="650530"/>
            <a:ext cx="9720072" cy="898351"/>
          </a:xfrm>
        </p:spPr>
        <p:txBody>
          <a:bodyPr>
            <a:normAutofit fontScale="90000"/>
          </a:bodyPr>
          <a:lstStyle/>
          <a:p>
            <a:r>
              <a:rPr lang="en-GB" dirty="0">
                <a:solidFill>
                  <a:srgbClr val="0070C0"/>
                </a:solidFill>
              </a:rPr>
              <a:t>Palm Sunday Call </a:t>
            </a:r>
            <a:r>
              <a:rPr lang="en-GB" dirty="0"/>
              <a:t>for Faith communities to seek Justice for REFUGEES</a:t>
            </a:r>
            <a:endParaRPr lang="en-AU" dirty="0"/>
          </a:p>
        </p:txBody>
      </p:sp>
      <p:sp>
        <p:nvSpPr>
          <p:cNvPr id="5" name="Content Placeholder 2">
            <a:extLst>
              <a:ext uri="{FF2B5EF4-FFF2-40B4-BE49-F238E27FC236}">
                <a16:creationId xmlns:a16="http://schemas.microsoft.com/office/drawing/2014/main" id="{6790488B-925A-315D-869F-EFE2DA746AAE}"/>
              </a:ext>
            </a:extLst>
          </p:cNvPr>
          <p:cNvSpPr>
            <a:spLocks noGrp="1"/>
          </p:cNvSpPr>
          <p:nvPr>
            <p:ph idx="1"/>
          </p:nvPr>
        </p:nvSpPr>
        <p:spPr>
          <a:xfrm>
            <a:off x="1024127" y="1864196"/>
            <a:ext cx="9720071" cy="4459024"/>
          </a:xfrm>
        </p:spPr>
        <p:txBody>
          <a:bodyPr>
            <a:normAutofit/>
          </a:bodyPr>
          <a:lstStyle/>
          <a:p>
            <a:pPr>
              <a:buFont typeface="Arial" panose="020B0604020202020204" pitchFamily="34" charset="0"/>
              <a:buChar char="•"/>
            </a:pPr>
            <a:r>
              <a:rPr lang="en-GB" sz="2600" dirty="0"/>
              <a:t> Unjust systems that perpetuate inequity and disadvantage need to be challenged. </a:t>
            </a:r>
          </a:p>
          <a:p>
            <a:pPr>
              <a:buFont typeface="Arial" panose="020B0604020202020204" pitchFamily="34" charset="0"/>
              <a:buChar char="•"/>
            </a:pPr>
            <a:r>
              <a:rPr lang="en-GB" sz="2600" dirty="0"/>
              <a:t> Christians may contribute to respectful public dialogue with policy makers so that constructive change can happen.</a:t>
            </a:r>
          </a:p>
          <a:p>
            <a:pPr>
              <a:buFont typeface="Arial" panose="020B0604020202020204" pitchFamily="34" charset="0"/>
              <a:buChar char="•"/>
            </a:pPr>
            <a:r>
              <a:rPr lang="en-GB" sz="2600" dirty="0"/>
              <a:t> Watch this short video clip by </a:t>
            </a:r>
            <a:r>
              <a:rPr lang="en-GB" sz="2600" dirty="0">
                <a:solidFill>
                  <a:srgbClr val="0070C0"/>
                </a:solidFill>
              </a:rPr>
              <a:t>Revd. Dr Katherine Ranger, </a:t>
            </a:r>
            <a:r>
              <a:rPr lang="en-GB" sz="2600" dirty="0"/>
              <a:t>a</a:t>
            </a:r>
            <a:r>
              <a:rPr lang="en-US" sz="2600" dirty="0"/>
              <a:t> theologian, senior chaplain at an Anglican school in Canberra, and a member of Common Grace</a:t>
            </a:r>
            <a:r>
              <a:rPr lang="en-GB" sz="2600" dirty="0"/>
              <a:t>: </a:t>
            </a:r>
            <a:r>
              <a:rPr lang="en-GB" sz="2600" dirty="0">
                <a:hlinkClick r:id="rId2"/>
              </a:rPr>
              <a:t>https://youtu.be/S4lyyqjwnOw</a:t>
            </a:r>
            <a:r>
              <a:rPr lang="en-GB" sz="2600" dirty="0"/>
              <a:t> </a:t>
            </a:r>
            <a:endParaRPr lang="en-AU" sz="2600" dirty="0"/>
          </a:p>
          <a:p>
            <a:endParaRPr lang="en-AU" sz="2600" dirty="0"/>
          </a:p>
        </p:txBody>
      </p:sp>
      <p:pic>
        <p:nvPicPr>
          <p:cNvPr id="3" name="Picture 2" descr="Palm Sunday 2022 | Australian Refugee Action Network ARAN">
            <a:extLst>
              <a:ext uri="{FF2B5EF4-FFF2-40B4-BE49-F238E27FC236}">
                <a16:creationId xmlns:a16="http://schemas.microsoft.com/office/drawing/2014/main" id="{AF07DABD-ECC8-DD3F-C502-533CFFEF02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12258" y="5102005"/>
            <a:ext cx="6507005" cy="164301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7FF3DEB-2338-F8CA-8CEF-74277EB96D78}"/>
              </a:ext>
            </a:extLst>
          </p:cNvPr>
          <p:cNvSpPr>
            <a:spLocks noGrp="1"/>
          </p:cNvSpPr>
          <p:nvPr>
            <p:ph type="sldNum" sz="quarter" idx="12"/>
          </p:nvPr>
        </p:nvSpPr>
        <p:spPr/>
        <p:txBody>
          <a:bodyPr/>
          <a:lstStyle/>
          <a:p>
            <a:fld id="{4FAB73BC-B049-4115-A692-8D63A059BFB8}" type="slidenum">
              <a:rPr lang="en-US" sz="3000" smtClean="0"/>
              <a:t>44</a:t>
            </a:fld>
            <a:endParaRPr lang="en-US" sz="3000" dirty="0"/>
          </a:p>
        </p:txBody>
      </p:sp>
    </p:spTree>
    <p:extLst>
      <p:ext uri="{BB962C8B-B14F-4D97-AF65-F5344CB8AC3E}">
        <p14:creationId xmlns:p14="http://schemas.microsoft.com/office/powerpoint/2010/main" val="3545860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68D9-0C6B-AD8D-E2AE-E8766606A130}"/>
              </a:ext>
            </a:extLst>
          </p:cNvPr>
          <p:cNvSpPr>
            <a:spLocks noGrp="1"/>
          </p:cNvSpPr>
          <p:nvPr>
            <p:ph type="title"/>
          </p:nvPr>
        </p:nvSpPr>
        <p:spPr>
          <a:xfrm>
            <a:off x="1024127" y="530942"/>
            <a:ext cx="9720072" cy="1017939"/>
          </a:xfrm>
        </p:spPr>
        <p:txBody>
          <a:bodyPr>
            <a:normAutofit fontScale="90000"/>
          </a:bodyPr>
          <a:lstStyle/>
          <a:p>
            <a:r>
              <a:rPr lang="en-GB" dirty="0">
                <a:solidFill>
                  <a:srgbClr val="0070C0"/>
                </a:solidFill>
              </a:rPr>
              <a:t>Palm Sunday – ACTIONS CALLING FOR JUSTICE FOR REFUGEES </a:t>
            </a:r>
            <a:r>
              <a:rPr lang="en-GB" dirty="0"/>
              <a:t>– big walk 4 refugees, 13 FEB-26 March</a:t>
            </a:r>
            <a:endParaRPr lang="en-AU" dirty="0"/>
          </a:p>
        </p:txBody>
      </p:sp>
      <p:sp>
        <p:nvSpPr>
          <p:cNvPr id="4" name="Content Placeholder 2">
            <a:extLst>
              <a:ext uri="{FF2B5EF4-FFF2-40B4-BE49-F238E27FC236}">
                <a16:creationId xmlns:a16="http://schemas.microsoft.com/office/drawing/2014/main" id="{1D8F76AB-29C9-C8DD-91E6-DE752BA35FD4}"/>
              </a:ext>
            </a:extLst>
          </p:cNvPr>
          <p:cNvSpPr txBox="1">
            <a:spLocks/>
          </p:cNvSpPr>
          <p:nvPr/>
        </p:nvSpPr>
        <p:spPr>
          <a:xfrm>
            <a:off x="6366245" y="1866869"/>
            <a:ext cx="5803640" cy="434060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en-AU" dirty="0"/>
          </a:p>
        </p:txBody>
      </p:sp>
      <p:sp>
        <p:nvSpPr>
          <p:cNvPr id="7" name="Content Placeholder 2">
            <a:extLst>
              <a:ext uri="{FF2B5EF4-FFF2-40B4-BE49-F238E27FC236}">
                <a16:creationId xmlns:a16="http://schemas.microsoft.com/office/drawing/2014/main" id="{3AAECE55-C420-72F5-796B-0344A3A82493}"/>
              </a:ext>
            </a:extLst>
          </p:cNvPr>
          <p:cNvSpPr>
            <a:spLocks noGrp="1"/>
          </p:cNvSpPr>
          <p:nvPr>
            <p:ph idx="1"/>
          </p:nvPr>
        </p:nvSpPr>
        <p:spPr>
          <a:xfrm>
            <a:off x="673227" y="1866869"/>
            <a:ext cx="10845281" cy="3318453"/>
          </a:xfrm>
        </p:spPr>
        <p:txBody>
          <a:bodyPr>
            <a:normAutofit/>
          </a:bodyPr>
          <a:lstStyle/>
          <a:p>
            <a:pPr lvl="1">
              <a:buFont typeface="Arial" panose="020B0604020202020204" pitchFamily="34" charset="0"/>
              <a:buChar char="•"/>
            </a:pPr>
            <a:r>
              <a:rPr lang="en-AU" sz="2600" dirty="0">
                <a:effectLst/>
                <a:ea typeface="Calibri" panose="020F0502020204030204" pitchFamily="34" charset="0"/>
                <a:cs typeface="Times New Roman" panose="02020603050405020304" pitchFamily="18" charset="0"/>
              </a:rPr>
              <a:t> The </a:t>
            </a:r>
            <a:r>
              <a:rPr lang="en-AU" sz="2600" b="1" dirty="0">
                <a:effectLst/>
                <a:ea typeface="Calibri" panose="020F0502020204030204" pitchFamily="34" charset="0"/>
                <a:cs typeface="Times New Roman" panose="02020603050405020304" pitchFamily="18" charset="0"/>
              </a:rPr>
              <a:t>Big Walk 4 Refugees </a:t>
            </a:r>
            <a:r>
              <a:rPr lang="en-US" sz="2600" dirty="0">
                <a:effectLst/>
                <a:ea typeface="Calibri" panose="020F0502020204030204" pitchFamily="34" charset="0"/>
                <a:cs typeface="Times New Roman" panose="02020603050405020304" pitchFamily="18" charset="0"/>
              </a:rPr>
              <a:t>will start on 13 February, and ‘arrive’ in Canberra on 26 March – just after 24 March, Palm Sunday. </a:t>
            </a:r>
            <a:endParaRPr lang="en-AU" sz="2600" dirty="0">
              <a:effectLst/>
              <a:ea typeface="Calibri" panose="020F0502020204030204" pitchFamily="34" charset="0"/>
              <a:cs typeface="Times New Roman" panose="02020603050405020304" pitchFamily="18" charset="0"/>
            </a:endParaRPr>
          </a:p>
          <a:p>
            <a:pPr lvl="1">
              <a:buFont typeface="Arial" panose="020B0604020202020204" pitchFamily="34" charset="0"/>
              <a:buChar char="•"/>
            </a:pPr>
            <a:r>
              <a:rPr lang="en-AU" sz="2600" dirty="0">
                <a:effectLst/>
                <a:ea typeface="Calibri" panose="020F0502020204030204" pitchFamily="34" charset="0"/>
                <a:cs typeface="Times New Roman" panose="02020603050405020304" pitchFamily="18" charset="0"/>
              </a:rPr>
              <a:t> The Big Walk 4 Refugees is inspired by the </a:t>
            </a:r>
            <a:r>
              <a:rPr lang="en-AU" sz="2600" b="1" dirty="0">
                <a:effectLst/>
                <a:ea typeface="Calibri" panose="020F0502020204030204" pitchFamily="34" charset="0"/>
                <a:cs typeface="Times New Roman" panose="02020603050405020304" pitchFamily="18" charset="0"/>
              </a:rPr>
              <a:t>Walks to Canberra </a:t>
            </a:r>
            <a:r>
              <a:rPr lang="en-AU" sz="2600" dirty="0">
                <a:effectLst/>
                <a:ea typeface="Calibri" panose="020F0502020204030204" pitchFamily="34" charset="0"/>
                <a:cs typeface="Times New Roman" panose="02020603050405020304" pitchFamily="18" charset="0"/>
              </a:rPr>
              <a:t>undertaken in 2023 by people seeking asylum including 22 women from Melbourne and 15 women from Sydney. </a:t>
            </a:r>
          </a:p>
          <a:p>
            <a:pPr lvl="1">
              <a:buFont typeface="Arial" panose="020B0604020202020204" pitchFamily="34" charset="0"/>
              <a:buChar char="•"/>
            </a:pPr>
            <a:r>
              <a:rPr lang="en-AU" sz="2600" dirty="0">
                <a:effectLst/>
                <a:ea typeface="Calibri" panose="020F0502020204030204" pitchFamily="34" charset="0"/>
                <a:cs typeface="Times New Roman" panose="02020603050405020304" pitchFamily="18" charset="0"/>
              </a:rPr>
              <a:t> The group of 22 women from Melbourne </a:t>
            </a:r>
            <a:r>
              <a:rPr lang="en-AU" sz="2600" b="1" dirty="0">
                <a:effectLst/>
                <a:ea typeface="Calibri" panose="020F0502020204030204" pitchFamily="34" charset="0"/>
                <a:cs typeface="Times New Roman" panose="02020603050405020304" pitchFamily="18" charset="0"/>
              </a:rPr>
              <a:t>walked 650km </a:t>
            </a:r>
            <a:r>
              <a:rPr lang="en-AU" sz="2600" dirty="0">
                <a:effectLst/>
                <a:ea typeface="Calibri" panose="020F0502020204030204" pitchFamily="34" charset="0"/>
                <a:cs typeface="Times New Roman" panose="02020603050405020304" pitchFamily="18" charset="0"/>
              </a:rPr>
              <a:t>from Immigration Minister Andrew Giles' office in Victoria to Parliament House in Canberra. </a:t>
            </a:r>
          </a:p>
          <a:p>
            <a:pPr lvl="1">
              <a:buFont typeface="Arial" panose="020B0604020202020204" pitchFamily="34" charset="0"/>
              <a:buChar char="•"/>
            </a:pPr>
            <a:endParaRPr lang="en-GB" sz="2800" dirty="0"/>
          </a:p>
        </p:txBody>
      </p:sp>
      <p:sp>
        <p:nvSpPr>
          <p:cNvPr id="3" name="Slide Number Placeholder 2">
            <a:extLst>
              <a:ext uri="{FF2B5EF4-FFF2-40B4-BE49-F238E27FC236}">
                <a16:creationId xmlns:a16="http://schemas.microsoft.com/office/drawing/2014/main" id="{0A393348-611B-73B6-D17A-CAF3E8B4EA8B}"/>
              </a:ext>
            </a:extLst>
          </p:cNvPr>
          <p:cNvSpPr>
            <a:spLocks noGrp="1"/>
          </p:cNvSpPr>
          <p:nvPr>
            <p:ph type="sldNum" sz="quarter" idx="12"/>
          </p:nvPr>
        </p:nvSpPr>
        <p:spPr/>
        <p:txBody>
          <a:bodyPr/>
          <a:lstStyle/>
          <a:p>
            <a:fld id="{4FAB73BC-B049-4115-A692-8D63A059BFB8}" type="slidenum">
              <a:rPr lang="en-US" sz="3000" smtClean="0"/>
              <a:t>45</a:t>
            </a:fld>
            <a:endParaRPr lang="en-US" sz="3000" dirty="0"/>
          </a:p>
        </p:txBody>
      </p:sp>
      <p:pic>
        <p:nvPicPr>
          <p:cNvPr id="9" name="Picture 8" descr="A close-up of a card&#10;&#10;Description automatically generated">
            <a:extLst>
              <a:ext uri="{FF2B5EF4-FFF2-40B4-BE49-F238E27FC236}">
                <a16:creationId xmlns:a16="http://schemas.microsoft.com/office/drawing/2014/main" id="{9F939FFC-C496-8D33-992B-BA90901AABCB}"/>
              </a:ext>
            </a:extLst>
          </p:cNvPr>
          <p:cNvPicPr>
            <a:picLocks noChangeAspect="1"/>
          </p:cNvPicPr>
          <p:nvPr/>
        </p:nvPicPr>
        <p:blipFill>
          <a:blip r:embed="rId2"/>
          <a:stretch>
            <a:fillRect/>
          </a:stretch>
        </p:blipFill>
        <p:spPr>
          <a:xfrm>
            <a:off x="2875969" y="4857471"/>
            <a:ext cx="6439799" cy="2000529"/>
          </a:xfrm>
          <a:prstGeom prst="rect">
            <a:avLst/>
          </a:prstGeom>
        </p:spPr>
      </p:pic>
    </p:spTree>
    <p:extLst>
      <p:ext uri="{BB962C8B-B14F-4D97-AF65-F5344CB8AC3E}">
        <p14:creationId xmlns:p14="http://schemas.microsoft.com/office/powerpoint/2010/main" val="764405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68D9-0C6B-AD8D-E2AE-E8766606A130}"/>
              </a:ext>
            </a:extLst>
          </p:cNvPr>
          <p:cNvSpPr>
            <a:spLocks noGrp="1"/>
          </p:cNvSpPr>
          <p:nvPr>
            <p:ph type="title"/>
          </p:nvPr>
        </p:nvSpPr>
        <p:spPr>
          <a:xfrm>
            <a:off x="1024127" y="257830"/>
            <a:ext cx="9720072" cy="1017939"/>
          </a:xfrm>
        </p:spPr>
        <p:txBody>
          <a:bodyPr>
            <a:normAutofit fontScale="90000"/>
          </a:bodyPr>
          <a:lstStyle/>
          <a:p>
            <a:r>
              <a:rPr lang="en-GB" dirty="0">
                <a:solidFill>
                  <a:srgbClr val="0070C0"/>
                </a:solidFill>
              </a:rPr>
              <a:t>Palm Sunday – ACTIONS CALLING FOR JUSTICE FOR REFUGEES </a:t>
            </a:r>
            <a:r>
              <a:rPr lang="en-GB" dirty="0"/>
              <a:t>– big walk 4 refugees, 13 FEB-26 March</a:t>
            </a:r>
            <a:endParaRPr lang="en-AU" dirty="0"/>
          </a:p>
        </p:txBody>
      </p:sp>
      <p:sp>
        <p:nvSpPr>
          <p:cNvPr id="4" name="Content Placeholder 2">
            <a:extLst>
              <a:ext uri="{FF2B5EF4-FFF2-40B4-BE49-F238E27FC236}">
                <a16:creationId xmlns:a16="http://schemas.microsoft.com/office/drawing/2014/main" id="{1D8F76AB-29C9-C8DD-91E6-DE752BA35FD4}"/>
              </a:ext>
            </a:extLst>
          </p:cNvPr>
          <p:cNvSpPr txBox="1">
            <a:spLocks/>
          </p:cNvSpPr>
          <p:nvPr/>
        </p:nvSpPr>
        <p:spPr>
          <a:xfrm>
            <a:off x="6366245" y="1866869"/>
            <a:ext cx="5803640" cy="434060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en-AU" dirty="0"/>
          </a:p>
        </p:txBody>
      </p:sp>
      <p:sp>
        <p:nvSpPr>
          <p:cNvPr id="7" name="Content Placeholder 2">
            <a:extLst>
              <a:ext uri="{FF2B5EF4-FFF2-40B4-BE49-F238E27FC236}">
                <a16:creationId xmlns:a16="http://schemas.microsoft.com/office/drawing/2014/main" id="{3AAECE55-C420-72F5-796B-0344A3A82493}"/>
              </a:ext>
            </a:extLst>
          </p:cNvPr>
          <p:cNvSpPr>
            <a:spLocks noGrp="1"/>
          </p:cNvSpPr>
          <p:nvPr>
            <p:ph idx="1"/>
          </p:nvPr>
        </p:nvSpPr>
        <p:spPr>
          <a:xfrm>
            <a:off x="766849" y="1622745"/>
            <a:ext cx="10853066" cy="3612509"/>
          </a:xfrm>
        </p:spPr>
        <p:txBody>
          <a:bodyPr>
            <a:normAutofit/>
          </a:bodyPr>
          <a:lstStyle/>
          <a:p>
            <a:pPr lvl="1">
              <a:buFont typeface="Arial" panose="020B0604020202020204" pitchFamily="34" charset="0"/>
              <a:buChar char="•"/>
            </a:pPr>
            <a:r>
              <a:rPr lang="en-AU" sz="2600" dirty="0">
                <a:effectLst/>
                <a:ea typeface="Calibri" panose="020F0502020204030204" pitchFamily="34" charset="0"/>
                <a:cs typeface="Times New Roman" panose="02020603050405020304" pitchFamily="18" charset="0"/>
              </a:rPr>
              <a:t> These women, together with their families, are part of a group of </a:t>
            </a:r>
            <a:r>
              <a:rPr lang="en-AU" sz="2600" b="1" dirty="0">
                <a:solidFill>
                  <a:srgbClr val="0070C0"/>
                </a:solidFill>
                <a:effectLst/>
                <a:ea typeface="Calibri" panose="020F0502020204030204" pitchFamily="34" charset="0"/>
                <a:cs typeface="Times New Roman" panose="02020603050405020304" pitchFamily="18" charset="0"/>
              </a:rPr>
              <a:t>10,000 people </a:t>
            </a:r>
            <a:r>
              <a:rPr lang="en-AU" sz="2600" dirty="0">
                <a:effectLst/>
                <a:ea typeface="Calibri" panose="020F0502020204030204" pitchFamily="34" charset="0"/>
                <a:cs typeface="Times New Roman" panose="02020603050405020304" pitchFamily="18" charset="0"/>
              </a:rPr>
              <a:t>who have been subjected to the unfair </a:t>
            </a:r>
            <a:r>
              <a:rPr lang="en-AU" sz="2600" b="1" dirty="0">
                <a:effectLst/>
                <a:ea typeface="Calibri" panose="020F0502020204030204" pitchFamily="34" charset="0"/>
                <a:cs typeface="Times New Roman" panose="02020603050405020304" pitchFamily="18" charset="0"/>
              </a:rPr>
              <a:t>‘fast track’ assessment process, </a:t>
            </a:r>
            <a:r>
              <a:rPr lang="en-AU" sz="2600" dirty="0">
                <a:effectLst/>
                <a:ea typeface="Calibri" panose="020F0502020204030204" pitchFamily="34" charset="0"/>
                <a:cs typeface="Times New Roman" panose="02020603050405020304" pitchFamily="18" charset="0"/>
              </a:rPr>
              <a:t>which has for </a:t>
            </a:r>
            <a:r>
              <a:rPr lang="en-AU" sz="2600" b="1" dirty="0">
                <a:effectLst/>
                <a:ea typeface="Calibri" panose="020F0502020204030204" pitchFamily="34" charset="0"/>
                <a:cs typeface="Times New Roman" panose="02020603050405020304" pitchFamily="18" charset="0"/>
              </a:rPr>
              <a:t>more than 10 years </a:t>
            </a:r>
            <a:r>
              <a:rPr lang="en-AU" sz="2600" dirty="0">
                <a:effectLst/>
                <a:ea typeface="Calibri" panose="020F0502020204030204" pitchFamily="34" charset="0"/>
                <a:cs typeface="Times New Roman" panose="02020603050405020304" pitchFamily="18" charset="0"/>
              </a:rPr>
              <a:t>denied them the chance of a thorough assessment of their claims for refugee protection. </a:t>
            </a:r>
          </a:p>
          <a:p>
            <a:pPr lvl="1">
              <a:buFont typeface="Arial" panose="020B0604020202020204" pitchFamily="34" charset="0"/>
              <a:buChar char="•"/>
            </a:pPr>
            <a:endParaRPr lang="en-AU" sz="2600" dirty="0">
              <a:effectLst/>
              <a:ea typeface="Calibri" panose="020F0502020204030204" pitchFamily="34" charset="0"/>
              <a:cs typeface="Times New Roman" panose="02020603050405020304" pitchFamily="18" charset="0"/>
            </a:endParaRPr>
          </a:p>
          <a:p>
            <a:pPr lvl="1">
              <a:buFont typeface="Arial" panose="020B0604020202020204" pitchFamily="34" charset="0"/>
              <a:buChar char="•"/>
            </a:pPr>
            <a:r>
              <a:rPr lang="en-AU" sz="2600" dirty="0">
                <a:ea typeface="Calibri" panose="020F0502020204030204" pitchFamily="34" charset="0"/>
                <a:cs typeface="Times New Roman" panose="02020603050405020304" pitchFamily="18" charset="0"/>
              </a:rPr>
              <a:t> </a:t>
            </a:r>
            <a:r>
              <a:rPr lang="en-US" sz="2600" dirty="0">
                <a:ea typeface="Calibri" panose="020F0502020204030204" pitchFamily="34" charset="0"/>
                <a:cs typeface="Times New Roman" panose="02020603050405020304" pitchFamily="18" charset="0"/>
              </a:rPr>
              <a:t>The Big Walk 4 Refugees is being planned as </a:t>
            </a:r>
            <a:r>
              <a:rPr lang="en-US" sz="2600" dirty="0">
                <a:solidFill>
                  <a:srgbClr val="0070C0"/>
                </a:solidFill>
                <a:ea typeface="Calibri" panose="020F0502020204030204" pitchFamily="34" charset="0"/>
                <a:cs typeface="Times New Roman" panose="02020603050405020304" pitchFamily="18" charset="0"/>
              </a:rPr>
              <a:t>a virtual walk </a:t>
            </a:r>
            <a:r>
              <a:rPr lang="en-US" sz="2600" dirty="0">
                <a:ea typeface="Calibri" panose="020F0502020204030204" pitchFamily="34" charset="0"/>
                <a:cs typeface="Times New Roman" panose="02020603050405020304" pitchFamily="18" charset="0"/>
              </a:rPr>
              <a:t>all around Australia – the </a:t>
            </a:r>
            <a:r>
              <a:rPr lang="en-US" sz="2600" dirty="0" err="1">
                <a:ea typeface="Calibri" panose="020F0502020204030204" pitchFamily="34" charset="0"/>
                <a:cs typeface="Times New Roman" panose="02020603050405020304" pitchFamily="18" charset="0"/>
              </a:rPr>
              <a:t>kilometres</a:t>
            </a:r>
            <a:r>
              <a:rPr lang="en-US" sz="2600" dirty="0">
                <a:ea typeface="Calibri" panose="020F0502020204030204" pitchFamily="34" charset="0"/>
                <a:cs typeface="Times New Roman" panose="02020603050405020304" pitchFamily="18" charset="0"/>
              </a:rPr>
              <a:t> that participants walk, run, swim and cycle locally count towards total virtual progress of the walk ‘around Australia’.   </a:t>
            </a:r>
            <a:endParaRPr lang="en-AU" sz="2600" dirty="0">
              <a:effectLst/>
              <a:ea typeface="Calibri" panose="020F0502020204030204" pitchFamily="34" charset="0"/>
              <a:cs typeface="Times New Roman" panose="02020603050405020304" pitchFamily="18" charset="0"/>
            </a:endParaRPr>
          </a:p>
          <a:p>
            <a:pPr lvl="1">
              <a:buFont typeface="Arial" panose="020B0604020202020204" pitchFamily="34" charset="0"/>
              <a:buChar char="•"/>
            </a:pPr>
            <a:endParaRPr lang="en-GB" sz="2800" dirty="0"/>
          </a:p>
        </p:txBody>
      </p:sp>
      <p:sp>
        <p:nvSpPr>
          <p:cNvPr id="3" name="Slide Number Placeholder 2">
            <a:extLst>
              <a:ext uri="{FF2B5EF4-FFF2-40B4-BE49-F238E27FC236}">
                <a16:creationId xmlns:a16="http://schemas.microsoft.com/office/drawing/2014/main" id="{0A393348-611B-73B6-D17A-CAF3E8B4EA8B}"/>
              </a:ext>
            </a:extLst>
          </p:cNvPr>
          <p:cNvSpPr>
            <a:spLocks noGrp="1"/>
          </p:cNvSpPr>
          <p:nvPr>
            <p:ph type="sldNum" sz="quarter" idx="12"/>
          </p:nvPr>
        </p:nvSpPr>
        <p:spPr/>
        <p:txBody>
          <a:bodyPr/>
          <a:lstStyle/>
          <a:p>
            <a:fld id="{4FAB73BC-B049-4115-A692-8D63A059BFB8}" type="slidenum">
              <a:rPr lang="en-US" sz="3000" smtClean="0"/>
              <a:t>46</a:t>
            </a:fld>
            <a:endParaRPr lang="en-US" sz="3000" dirty="0"/>
          </a:p>
        </p:txBody>
      </p:sp>
      <p:pic>
        <p:nvPicPr>
          <p:cNvPr id="9" name="Picture 8" descr="A close-up of a card&#10;&#10;Description automatically generated">
            <a:extLst>
              <a:ext uri="{FF2B5EF4-FFF2-40B4-BE49-F238E27FC236}">
                <a16:creationId xmlns:a16="http://schemas.microsoft.com/office/drawing/2014/main" id="{9F939FFC-C496-8D33-992B-BA90901AABCB}"/>
              </a:ext>
            </a:extLst>
          </p:cNvPr>
          <p:cNvPicPr>
            <a:picLocks noChangeAspect="1"/>
          </p:cNvPicPr>
          <p:nvPr/>
        </p:nvPicPr>
        <p:blipFill>
          <a:blip r:embed="rId2"/>
          <a:stretch>
            <a:fillRect/>
          </a:stretch>
        </p:blipFill>
        <p:spPr>
          <a:xfrm>
            <a:off x="2875969" y="4857471"/>
            <a:ext cx="6439799" cy="2000529"/>
          </a:xfrm>
          <a:prstGeom prst="rect">
            <a:avLst/>
          </a:prstGeom>
        </p:spPr>
      </p:pic>
    </p:spTree>
    <p:extLst>
      <p:ext uri="{BB962C8B-B14F-4D97-AF65-F5344CB8AC3E}">
        <p14:creationId xmlns:p14="http://schemas.microsoft.com/office/powerpoint/2010/main" val="302619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68D9-0C6B-AD8D-E2AE-E8766606A130}"/>
              </a:ext>
            </a:extLst>
          </p:cNvPr>
          <p:cNvSpPr>
            <a:spLocks noGrp="1"/>
          </p:cNvSpPr>
          <p:nvPr>
            <p:ph type="title"/>
          </p:nvPr>
        </p:nvSpPr>
        <p:spPr>
          <a:xfrm>
            <a:off x="1024127" y="257830"/>
            <a:ext cx="9720072" cy="1017939"/>
          </a:xfrm>
        </p:spPr>
        <p:txBody>
          <a:bodyPr>
            <a:normAutofit fontScale="90000"/>
          </a:bodyPr>
          <a:lstStyle/>
          <a:p>
            <a:r>
              <a:rPr lang="en-GB" dirty="0">
                <a:solidFill>
                  <a:srgbClr val="0070C0"/>
                </a:solidFill>
              </a:rPr>
              <a:t>Palm Sunday – ACTIONS CALLING FOR JUSTICE FOR REFUGEES </a:t>
            </a:r>
            <a:r>
              <a:rPr lang="en-GB" dirty="0"/>
              <a:t>– big walk 4 refugees, 13 FEB-26 March</a:t>
            </a:r>
            <a:endParaRPr lang="en-AU" dirty="0"/>
          </a:p>
        </p:txBody>
      </p:sp>
      <p:sp>
        <p:nvSpPr>
          <p:cNvPr id="4" name="Content Placeholder 2">
            <a:extLst>
              <a:ext uri="{FF2B5EF4-FFF2-40B4-BE49-F238E27FC236}">
                <a16:creationId xmlns:a16="http://schemas.microsoft.com/office/drawing/2014/main" id="{1D8F76AB-29C9-C8DD-91E6-DE752BA35FD4}"/>
              </a:ext>
            </a:extLst>
          </p:cNvPr>
          <p:cNvSpPr txBox="1">
            <a:spLocks/>
          </p:cNvSpPr>
          <p:nvPr/>
        </p:nvSpPr>
        <p:spPr>
          <a:xfrm>
            <a:off x="6366245" y="1866869"/>
            <a:ext cx="5803640" cy="434060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en-AU" dirty="0"/>
          </a:p>
        </p:txBody>
      </p:sp>
      <p:sp>
        <p:nvSpPr>
          <p:cNvPr id="7" name="Content Placeholder 2">
            <a:extLst>
              <a:ext uri="{FF2B5EF4-FFF2-40B4-BE49-F238E27FC236}">
                <a16:creationId xmlns:a16="http://schemas.microsoft.com/office/drawing/2014/main" id="{3AAECE55-C420-72F5-796B-0344A3A82493}"/>
              </a:ext>
            </a:extLst>
          </p:cNvPr>
          <p:cNvSpPr>
            <a:spLocks noGrp="1"/>
          </p:cNvSpPr>
          <p:nvPr>
            <p:ph idx="1"/>
          </p:nvPr>
        </p:nvSpPr>
        <p:spPr>
          <a:xfrm>
            <a:off x="766848" y="1584213"/>
            <a:ext cx="10881201" cy="3612509"/>
          </a:xfrm>
        </p:spPr>
        <p:txBody>
          <a:bodyPr>
            <a:normAutofit/>
          </a:bodyPr>
          <a:lstStyle/>
          <a:p>
            <a:pPr lvl="1">
              <a:buFont typeface="Arial" panose="020B0604020202020204" pitchFamily="34" charset="0"/>
              <a:buChar char="•"/>
            </a:pPr>
            <a:r>
              <a:rPr lang="en-US" sz="2600" b="1" dirty="0">
                <a:ea typeface="Calibri" panose="020F0502020204030204" pitchFamily="34" charset="0"/>
                <a:cs typeface="Times New Roman" panose="02020603050405020304" pitchFamily="18" charset="0"/>
              </a:rPr>
              <a:t> Individuals </a:t>
            </a:r>
            <a:r>
              <a:rPr lang="en-US" sz="2600" dirty="0">
                <a:ea typeface="Calibri" panose="020F0502020204030204" pitchFamily="34" charset="0"/>
                <a:cs typeface="Times New Roman" panose="02020603050405020304" pitchFamily="18" charset="0"/>
              </a:rPr>
              <a:t>can add their </a:t>
            </a:r>
            <a:r>
              <a:rPr lang="en-US" sz="2600" dirty="0" err="1">
                <a:ea typeface="Calibri" panose="020F0502020204030204" pitchFamily="34" charset="0"/>
                <a:cs typeface="Times New Roman" panose="02020603050405020304" pitchFamily="18" charset="0"/>
              </a:rPr>
              <a:t>kilometres</a:t>
            </a:r>
            <a:r>
              <a:rPr lang="en-US" sz="2600" dirty="0">
                <a:ea typeface="Calibri" panose="020F0502020204030204" pitchFamily="34" charset="0"/>
                <a:cs typeface="Times New Roman" panose="02020603050405020304" pitchFamily="18" charset="0"/>
              </a:rPr>
              <a:t> to the Virtual Walk by registering online at </a:t>
            </a:r>
            <a:r>
              <a:rPr lang="en-US" sz="2600" dirty="0">
                <a:ea typeface="Calibri" panose="020F0502020204030204" pitchFamily="34" charset="0"/>
                <a:cs typeface="Times New Roman" panose="02020603050405020304" pitchFamily="18" charset="0"/>
                <a:hlinkClick r:id="rId2"/>
              </a:rPr>
              <a:t>www.bigwalk4refugees.au</a:t>
            </a:r>
            <a:r>
              <a:rPr lang="en-US" sz="2600" dirty="0">
                <a:ea typeface="Calibri" panose="020F0502020204030204" pitchFamily="34" charset="0"/>
                <a:cs typeface="Times New Roman" panose="02020603050405020304" pitchFamily="18" charset="0"/>
              </a:rPr>
              <a:t> at any time from 13 February. </a:t>
            </a:r>
          </a:p>
          <a:p>
            <a:pPr lvl="1">
              <a:buFont typeface="Arial" panose="020B0604020202020204" pitchFamily="34" charset="0"/>
              <a:buChar char="•"/>
            </a:pPr>
            <a:r>
              <a:rPr lang="en-US" sz="2600" dirty="0"/>
              <a:t> Individuals can also join </a:t>
            </a:r>
            <a:r>
              <a:rPr lang="en-US" sz="2600" b="1" dirty="0"/>
              <a:t>existing teams </a:t>
            </a:r>
            <a:r>
              <a:rPr lang="en-US" sz="2600" dirty="0"/>
              <a:t>or make </a:t>
            </a:r>
            <a:r>
              <a:rPr lang="en-US" sz="2600" b="1" dirty="0"/>
              <a:t>a new team </a:t>
            </a:r>
            <a:r>
              <a:rPr lang="en-US" sz="2600" dirty="0"/>
              <a:t>with family, friends, school communities, congregations, colleagues.  An optional donation of $10 can be made on the website towards the IT and organizing costs of the campaign. </a:t>
            </a:r>
          </a:p>
          <a:p>
            <a:pPr lvl="1">
              <a:buFont typeface="Arial" panose="020B0604020202020204" pitchFamily="34" charset="0"/>
              <a:buChar char="•"/>
            </a:pPr>
            <a:r>
              <a:rPr lang="en-US" sz="2600" dirty="0"/>
              <a:t> Everyone who is registered and logging their kms will see the progress of the virtual Walk around Australia on the website or app. </a:t>
            </a:r>
            <a:endParaRPr lang="en-GB" sz="2600" dirty="0"/>
          </a:p>
        </p:txBody>
      </p:sp>
      <p:sp>
        <p:nvSpPr>
          <p:cNvPr id="3" name="Slide Number Placeholder 2">
            <a:extLst>
              <a:ext uri="{FF2B5EF4-FFF2-40B4-BE49-F238E27FC236}">
                <a16:creationId xmlns:a16="http://schemas.microsoft.com/office/drawing/2014/main" id="{0A393348-611B-73B6-D17A-CAF3E8B4EA8B}"/>
              </a:ext>
            </a:extLst>
          </p:cNvPr>
          <p:cNvSpPr>
            <a:spLocks noGrp="1"/>
          </p:cNvSpPr>
          <p:nvPr>
            <p:ph type="sldNum" sz="quarter" idx="12"/>
          </p:nvPr>
        </p:nvSpPr>
        <p:spPr/>
        <p:txBody>
          <a:bodyPr/>
          <a:lstStyle/>
          <a:p>
            <a:fld id="{4FAB73BC-B049-4115-A692-8D63A059BFB8}" type="slidenum">
              <a:rPr lang="en-US" sz="3000" smtClean="0"/>
              <a:t>47</a:t>
            </a:fld>
            <a:endParaRPr lang="en-US" sz="3000" dirty="0"/>
          </a:p>
        </p:txBody>
      </p:sp>
      <p:pic>
        <p:nvPicPr>
          <p:cNvPr id="9" name="Picture 8" descr="A close-up of a card&#10;&#10;Description automatically generated">
            <a:extLst>
              <a:ext uri="{FF2B5EF4-FFF2-40B4-BE49-F238E27FC236}">
                <a16:creationId xmlns:a16="http://schemas.microsoft.com/office/drawing/2014/main" id="{9F939FFC-C496-8D33-992B-BA90901AABCB}"/>
              </a:ext>
            </a:extLst>
          </p:cNvPr>
          <p:cNvPicPr>
            <a:picLocks noChangeAspect="1"/>
          </p:cNvPicPr>
          <p:nvPr/>
        </p:nvPicPr>
        <p:blipFill>
          <a:blip r:embed="rId3"/>
          <a:stretch>
            <a:fillRect/>
          </a:stretch>
        </p:blipFill>
        <p:spPr>
          <a:xfrm>
            <a:off x="2875969" y="4828103"/>
            <a:ext cx="6439799" cy="2000529"/>
          </a:xfrm>
          <a:prstGeom prst="rect">
            <a:avLst/>
          </a:prstGeom>
        </p:spPr>
      </p:pic>
    </p:spTree>
    <p:extLst>
      <p:ext uri="{BB962C8B-B14F-4D97-AF65-F5344CB8AC3E}">
        <p14:creationId xmlns:p14="http://schemas.microsoft.com/office/powerpoint/2010/main" val="1492695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68D9-0C6B-AD8D-E2AE-E8766606A130}"/>
              </a:ext>
            </a:extLst>
          </p:cNvPr>
          <p:cNvSpPr>
            <a:spLocks noGrp="1"/>
          </p:cNvSpPr>
          <p:nvPr>
            <p:ph type="title"/>
          </p:nvPr>
        </p:nvSpPr>
        <p:spPr>
          <a:xfrm>
            <a:off x="1024127" y="530942"/>
            <a:ext cx="9720072" cy="1017939"/>
          </a:xfrm>
        </p:spPr>
        <p:txBody>
          <a:bodyPr>
            <a:normAutofit fontScale="90000"/>
          </a:bodyPr>
          <a:lstStyle/>
          <a:p>
            <a:r>
              <a:rPr lang="en-GB" dirty="0">
                <a:solidFill>
                  <a:srgbClr val="0070C0"/>
                </a:solidFill>
              </a:rPr>
              <a:t>Palm Sunday – ACTIONS CALLING FOR JUSTICE FOR REFUGEES </a:t>
            </a:r>
            <a:r>
              <a:rPr lang="en-GB" dirty="0"/>
              <a:t>– Sun 24 March 2024</a:t>
            </a:r>
            <a:endParaRPr lang="en-AU" dirty="0"/>
          </a:p>
        </p:txBody>
      </p:sp>
      <p:sp>
        <p:nvSpPr>
          <p:cNvPr id="4" name="Content Placeholder 2">
            <a:extLst>
              <a:ext uri="{FF2B5EF4-FFF2-40B4-BE49-F238E27FC236}">
                <a16:creationId xmlns:a16="http://schemas.microsoft.com/office/drawing/2014/main" id="{1D8F76AB-29C9-C8DD-91E6-DE752BA35FD4}"/>
              </a:ext>
            </a:extLst>
          </p:cNvPr>
          <p:cNvSpPr txBox="1">
            <a:spLocks/>
          </p:cNvSpPr>
          <p:nvPr/>
        </p:nvSpPr>
        <p:spPr>
          <a:xfrm>
            <a:off x="6366245" y="1866869"/>
            <a:ext cx="5803640" cy="434060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en-AU" dirty="0"/>
          </a:p>
        </p:txBody>
      </p:sp>
      <p:sp>
        <p:nvSpPr>
          <p:cNvPr id="7" name="Content Placeholder 2">
            <a:extLst>
              <a:ext uri="{FF2B5EF4-FFF2-40B4-BE49-F238E27FC236}">
                <a16:creationId xmlns:a16="http://schemas.microsoft.com/office/drawing/2014/main" id="{3AAECE55-C420-72F5-796B-0344A3A82493}"/>
              </a:ext>
            </a:extLst>
          </p:cNvPr>
          <p:cNvSpPr>
            <a:spLocks noGrp="1"/>
          </p:cNvSpPr>
          <p:nvPr>
            <p:ph idx="1"/>
          </p:nvPr>
        </p:nvSpPr>
        <p:spPr>
          <a:xfrm>
            <a:off x="965720" y="1687931"/>
            <a:ext cx="9720071" cy="3791447"/>
          </a:xfrm>
        </p:spPr>
        <p:txBody>
          <a:bodyPr>
            <a:normAutofit/>
          </a:bodyPr>
          <a:lstStyle/>
          <a:p>
            <a:pPr>
              <a:buFont typeface="Arial" panose="020B0604020202020204" pitchFamily="34" charset="0"/>
              <a:buChar char="•"/>
            </a:pPr>
            <a:r>
              <a:rPr lang="en-GB" sz="2800" dirty="0"/>
              <a:t> Across Australia on </a:t>
            </a:r>
            <a:r>
              <a:rPr lang="en-GB" sz="2800" b="1" dirty="0"/>
              <a:t>Palm Sunday </a:t>
            </a:r>
            <a:r>
              <a:rPr lang="en-GB" sz="2800" dirty="0"/>
              <a:t>concerned citizens, Christians and people of other faiths, unions and community justice groups will come together to call on the Government to change policies and to be more humane, just and welcoming of refugees and people who are seeking asylum. </a:t>
            </a:r>
          </a:p>
          <a:p>
            <a:pPr>
              <a:buFont typeface="Arial" panose="020B0604020202020204" pitchFamily="34" charset="0"/>
              <a:buChar char="•"/>
            </a:pPr>
            <a:r>
              <a:rPr lang="en-GB" sz="2800" dirty="0"/>
              <a:t> See information about Palm Sunday events and actions you can take on the Australian Refugee Action Network (ARAN) website: </a:t>
            </a:r>
            <a:r>
              <a:rPr lang="en-GB" sz="2800" dirty="0">
                <a:hlinkClick r:id="rId2"/>
              </a:rPr>
              <a:t>https://aran.net.au/actions/palm-sunday-2024/</a:t>
            </a:r>
            <a:endParaRPr lang="en-GB" sz="2800" dirty="0"/>
          </a:p>
        </p:txBody>
      </p:sp>
      <p:pic>
        <p:nvPicPr>
          <p:cNvPr id="5" name="Picture 4">
            <a:extLst>
              <a:ext uri="{FF2B5EF4-FFF2-40B4-BE49-F238E27FC236}">
                <a16:creationId xmlns:a16="http://schemas.microsoft.com/office/drawing/2014/main" id="{E8E74E56-7EDE-636D-5A02-3758C49B8CBC}"/>
              </a:ext>
            </a:extLst>
          </p:cNvPr>
          <p:cNvPicPr>
            <a:picLocks noChangeAspect="1"/>
          </p:cNvPicPr>
          <p:nvPr/>
        </p:nvPicPr>
        <p:blipFill>
          <a:blip r:embed="rId3"/>
          <a:stretch>
            <a:fillRect/>
          </a:stretch>
        </p:blipFill>
        <p:spPr>
          <a:xfrm>
            <a:off x="2751581" y="5300439"/>
            <a:ext cx="5803641" cy="1361163"/>
          </a:xfrm>
          <a:prstGeom prst="rect">
            <a:avLst/>
          </a:prstGeom>
        </p:spPr>
      </p:pic>
      <p:sp>
        <p:nvSpPr>
          <p:cNvPr id="3" name="Slide Number Placeholder 2">
            <a:extLst>
              <a:ext uri="{FF2B5EF4-FFF2-40B4-BE49-F238E27FC236}">
                <a16:creationId xmlns:a16="http://schemas.microsoft.com/office/drawing/2014/main" id="{0A393348-611B-73B6-D17A-CAF3E8B4EA8B}"/>
              </a:ext>
            </a:extLst>
          </p:cNvPr>
          <p:cNvSpPr>
            <a:spLocks noGrp="1"/>
          </p:cNvSpPr>
          <p:nvPr>
            <p:ph type="sldNum" sz="quarter" idx="12"/>
          </p:nvPr>
        </p:nvSpPr>
        <p:spPr/>
        <p:txBody>
          <a:bodyPr/>
          <a:lstStyle/>
          <a:p>
            <a:fld id="{4FAB73BC-B049-4115-A692-8D63A059BFB8}" type="slidenum">
              <a:rPr lang="en-US" sz="3000" smtClean="0"/>
              <a:t>48</a:t>
            </a:fld>
            <a:endParaRPr lang="en-US" sz="3000" dirty="0"/>
          </a:p>
        </p:txBody>
      </p:sp>
    </p:spTree>
    <p:extLst>
      <p:ext uri="{BB962C8B-B14F-4D97-AF65-F5344CB8AC3E}">
        <p14:creationId xmlns:p14="http://schemas.microsoft.com/office/powerpoint/2010/main" val="340740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66F7-12B5-6832-6405-06C602E4AA5E}"/>
              </a:ext>
            </a:extLst>
          </p:cNvPr>
          <p:cNvSpPr>
            <a:spLocks noGrp="1"/>
          </p:cNvSpPr>
          <p:nvPr>
            <p:ph type="title"/>
          </p:nvPr>
        </p:nvSpPr>
        <p:spPr>
          <a:xfrm>
            <a:off x="1024128" y="585216"/>
            <a:ext cx="10982342" cy="1499616"/>
          </a:xfrm>
        </p:spPr>
        <p:txBody>
          <a:bodyPr/>
          <a:lstStyle/>
          <a:p>
            <a:r>
              <a:rPr lang="en-US" dirty="0"/>
              <a:t>sequence of events</a:t>
            </a:r>
            <a:r>
              <a:rPr lang="en-US" sz="5400" dirty="0">
                <a:latin typeface="+mj-lt"/>
              </a:rPr>
              <a:t>*</a:t>
            </a:r>
            <a:r>
              <a:rPr lang="en-US" dirty="0"/>
              <a:t> </a:t>
            </a:r>
            <a:endParaRPr lang="en-AU" dirty="0"/>
          </a:p>
        </p:txBody>
      </p:sp>
      <p:sp>
        <p:nvSpPr>
          <p:cNvPr id="3" name="Content Placeholder 2">
            <a:extLst>
              <a:ext uri="{FF2B5EF4-FFF2-40B4-BE49-F238E27FC236}">
                <a16:creationId xmlns:a16="http://schemas.microsoft.com/office/drawing/2014/main" id="{04B1DEB7-74AD-3DE2-612E-E5DEE960DFFA}"/>
              </a:ext>
            </a:extLst>
          </p:cNvPr>
          <p:cNvSpPr>
            <a:spLocks noGrp="1"/>
          </p:cNvSpPr>
          <p:nvPr>
            <p:ph idx="1"/>
          </p:nvPr>
        </p:nvSpPr>
        <p:spPr>
          <a:xfrm>
            <a:off x="1024128" y="1967948"/>
            <a:ext cx="9720071" cy="4023360"/>
          </a:xfrm>
        </p:spPr>
        <p:txBody>
          <a:bodyPr>
            <a:normAutofit lnSpcReduction="10000"/>
          </a:bodyPr>
          <a:lstStyle/>
          <a:p>
            <a:pPr>
              <a:buFont typeface="Arial" panose="020B0604020202020204" pitchFamily="34" charset="0"/>
              <a:buChar char="•"/>
            </a:pPr>
            <a:r>
              <a:rPr lang="en-US" sz="2600" dirty="0"/>
              <a:t> Jesus and his disciples arrive at a place near Jerusalem and arrange to borrow a donkey </a:t>
            </a:r>
          </a:p>
          <a:p>
            <a:pPr>
              <a:buFont typeface="Arial" panose="020B0604020202020204" pitchFamily="34" charset="0"/>
              <a:buChar char="•"/>
            </a:pPr>
            <a:r>
              <a:rPr lang="en-US" sz="2600" dirty="0"/>
              <a:t> Jesus enters Jerusalem riding on the donkey and is greeted by crowds going into the city to celebrate the Passover festival </a:t>
            </a:r>
          </a:p>
          <a:p>
            <a:pPr>
              <a:buFont typeface="Arial" panose="020B0604020202020204" pitchFamily="34" charset="0"/>
              <a:buChar char="•"/>
            </a:pPr>
            <a:r>
              <a:rPr lang="en-US" sz="2600" dirty="0"/>
              <a:t> When Jesus enters the city, he enters the Temple and drives out the money changers, and then leaves the city for Bethany </a:t>
            </a:r>
          </a:p>
          <a:p>
            <a:pPr>
              <a:buFont typeface="Arial" panose="020B0604020202020204" pitchFamily="34" charset="0"/>
              <a:buChar char="•"/>
            </a:pPr>
            <a:r>
              <a:rPr lang="en-US" sz="2600" dirty="0"/>
              <a:t> He then returns to the Temple and for that week gives his most provocative teaching against the religious leaders of the day (the ‘Seven Woes’ (Mt 23))</a:t>
            </a:r>
          </a:p>
          <a:p>
            <a:pPr>
              <a:buFont typeface="Arial" panose="020B0604020202020204" pitchFamily="34" charset="0"/>
              <a:buChar char="•"/>
            </a:pPr>
            <a:r>
              <a:rPr lang="en-US" sz="2600" dirty="0"/>
              <a:t> On Friday Jesus is crucified. </a:t>
            </a:r>
            <a:endParaRPr lang="en-AU" sz="2600" dirty="0"/>
          </a:p>
          <a:p>
            <a:pPr>
              <a:buFont typeface="Arial" panose="020B0604020202020204" pitchFamily="34" charset="0"/>
              <a:buChar char="•"/>
            </a:pPr>
            <a:endParaRPr lang="en-AU" dirty="0"/>
          </a:p>
        </p:txBody>
      </p:sp>
      <p:sp>
        <p:nvSpPr>
          <p:cNvPr id="4" name="Content Placeholder 2">
            <a:extLst>
              <a:ext uri="{FF2B5EF4-FFF2-40B4-BE49-F238E27FC236}">
                <a16:creationId xmlns:a16="http://schemas.microsoft.com/office/drawing/2014/main" id="{1E5043C1-743F-DF78-4A44-E1E7E650F17D}"/>
              </a:ext>
            </a:extLst>
          </p:cNvPr>
          <p:cNvSpPr txBox="1">
            <a:spLocks/>
          </p:cNvSpPr>
          <p:nvPr/>
        </p:nvSpPr>
        <p:spPr>
          <a:xfrm>
            <a:off x="1024127" y="6349117"/>
            <a:ext cx="11167873" cy="57647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*The other gospels have a slightly different sequence to Matthew’s.</a:t>
            </a:r>
            <a:endParaRPr lang="en-AU" dirty="0"/>
          </a:p>
        </p:txBody>
      </p:sp>
      <p:sp>
        <p:nvSpPr>
          <p:cNvPr id="5" name="Slide Number Placeholder 4">
            <a:extLst>
              <a:ext uri="{FF2B5EF4-FFF2-40B4-BE49-F238E27FC236}">
                <a16:creationId xmlns:a16="http://schemas.microsoft.com/office/drawing/2014/main" id="{10CEF35B-BEDF-4672-58C0-4349384B5A83}"/>
              </a:ext>
            </a:extLst>
          </p:cNvPr>
          <p:cNvSpPr>
            <a:spLocks noGrp="1"/>
          </p:cNvSpPr>
          <p:nvPr>
            <p:ph type="sldNum" sz="quarter" idx="12"/>
          </p:nvPr>
        </p:nvSpPr>
        <p:spPr/>
        <p:txBody>
          <a:bodyPr/>
          <a:lstStyle/>
          <a:p>
            <a:fld id="{4FAB73BC-B049-4115-A692-8D63A059BFB8}" type="slidenum">
              <a:rPr lang="en-US" sz="3000" smtClean="0"/>
              <a:t>5</a:t>
            </a:fld>
            <a:endParaRPr lang="en-US" sz="3000"/>
          </a:p>
        </p:txBody>
      </p:sp>
    </p:spTree>
    <p:extLst>
      <p:ext uri="{BB962C8B-B14F-4D97-AF65-F5344CB8AC3E}">
        <p14:creationId xmlns:p14="http://schemas.microsoft.com/office/powerpoint/2010/main" val="303894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ED06F-7E13-B78F-4318-256F1114D7F1}"/>
              </a:ext>
            </a:extLst>
          </p:cNvPr>
          <p:cNvSpPr>
            <a:spLocks noGrp="1"/>
          </p:cNvSpPr>
          <p:nvPr>
            <p:ph type="title"/>
          </p:nvPr>
        </p:nvSpPr>
        <p:spPr>
          <a:xfrm>
            <a:off x="1024128" y="585216"/>
            <a:ext cx="10120950" cy="1499616"/>
          </a:xfrm>
        </p:spPr>
        <p:txBody>
          <a:bodyPr/>
          <a:lstStyle/>
          <a:p>
            <a:r>
              <a:rPr lang="en-GB" dirty="0">
                <a:solidFill>
                  <a:srgbClr val="0070C0"/>
                </a:solidFill>
              </a:rPr>
              <a:t>Tell or enact</a:t>
            </a:r>
            <a:r>
              <a:rPr lang="en-GB" dirty="0"/>
              <a:t> Palm Sunday – </a:t>
            </a:r>
            <a:r>
              <a:rPr lang="en-US" sz="4800" dirty="0">
                <a:latin typeface="+mj-lt"/>
              </a:rPr>
              <a:t>Mt 21:1-11 </a:t>
            </a:r>
            <a:r>
              <a:rPr lang="en-GB" dirty="0"/>
              <a:t> </a:t>
            </a:r>
            <a:endParaRPr lang="en-AU" dirty="0"/>
          </a:p>
        </p:txBody>
      </p:sp>
      <p:sp>
        <p:nvSpPr>
          <p:cNvPr id="3" name="Content Placeholder 2">
            <a:extLst>
              <a:ext uri="{FF2B5EF4-FFF2-40B4-BE49-F238E27FC236}">
                <a16:creationId xmlns:a16="http://schemas.microsoft.com/office/drawing/2014/main" id="{2EEEDC90-43C2-E67C-DBE4-98F901D4F1C5}"/>
              </a:ext>
            </a:extLst>
          </p:cNvPr>
          <p:cNvSpPr>
            <a:spLocks noGrp="1"/>
          </p:cNvSpPr>
          <p:nvPr>
            <p:ph idx="1"/>
          </p:nvPr>
        </p:nvSpPr>
        <p:spPr/>
        <p:txBody>
          <a:bodyPr>
            <a:normAutofit/>
          </a:bodyPr>
          <a:lstStyle/>
          <a:p>
            <a:pPr>
              <a:buFont typeface="Arial" panose="020B0604020202020204" pitchFamily="34" charset="0"/>
              <a:buChar char="•"/>
            </a:pPr>
            <a:r>
              <a:rPr lang="en-US" sz="2600" dirty="0"/>
              <a:t> </a:t>
            </a:r>
            <a:r>
              <a:rPr lang="en-US" sz="2600" b="1" dirty="0"/>
              <a:t>Read aloud </a:t>
            </a:r>
            <a:r>
              <a:rPr lang="en-US" sz="2600" dirty="0"/>
              <a:t>Matthew’s account of Jesus’ riding on a donkey to Jerusalem on the next slide</a:t>
            </a:r>
          </a:p>
          <a:p>
            <a:pPr>
              <a:buFont typeface="Arial" panose="020B0604020202020204" pitchFamily="34" charset="0"/>
              <a:buChar char="•"/>
            </a:pPr>
            <a:r>
              <a:rPr lang="en-US" sz="2600" dirty="0"/>
              <a:t> For younger primary school children, this could be read out by the teacher seated with the children in a circle on the floor</a:t>
            </a:r>
          </a:p>
          <a:p>
            <a:pPr>
              <a:buFont typeface="Arial" panose="020B0604020202020204" pitchFamily="34" charset="0"/>
              <a:buChar char="•"/>
            </a:pPr>
            <a:r>
              <a:rPr lang="en-US" sz="2600" dirty="0"/>
              <a:t> Older primary school children could </a:t>
            </a:r>
            <a:r>
              <a:rPr lang="en-US" sz="2600" b="1" dirty="0"/>
              <a:t>act out </a:t>
            </a:r>
            <a:r>
              <a:rPr lang="en-US" sz="2600" dirty="0"/>
              <a:t>the Palm Sunday story whilst speaking different parts (either as part of the R.E. lesson or for a school assembly – see Slide 10)</a:t>
            </a:r>
          </a:p>
          <a:p>
            <a:pPr>
              <a:buFont typeface="Arial" panose="020B0604020202020204" pitchFamily="34" charset="0"/>
              <a:buChar char="•"/>
            </a:pPr>
            <a:r>
              <a:rPr lang="en-US" sz="2600" dirty="0"/>
              <a:t> Secondary students could volunteer to read the story aloud: either one or two students or more speaking the different parts (see </a:t>
            </a:r>
            <a:r>
              <a:rPr lang="en-US" sz="2600" dirty="0">
                <a:hlinkClick r:id="rId2" action="ppaction://hlinksldjump"/>
              </a:rPr>
              <a:t>Slide10</a:t>
            </a:r>
            <a:r>
              <a:rPr lang="en-US" sz="2600" dirty="0"/>
              <a:t>).</a:t>
            </a:r>
            <a:endParaRPr lang="en-AU" sz="2600" dirty="0"/>
          </a:p>
        </p:txBody>
      </p:sp>
      <p:sp>
        <p:nvSpPr>
          <p:cNvPr id="4" name="Slide Number Placeholder 3">
            <a:extLst>
              <a:ext uri="{FF2B5EF4-FFF2-40B4-BE49-F238E27FC236}">
                <a16:creationId xmlns:a16="http://schemas.microsoft.com/office/drawing/2014/main" id="{3740F2F1-5A24-1CED-CA80-2E6D1301E6AE}"/>
              </a:ext>
            </a:extLst>
          </p:cNvPr>
          <p:cNvSpPr>
            <a:spLocks noGrp="1"/>
          </p:cNvSpPr>
          <p:nvPr>
            <p:ph type="sldNum" sz="quarter" idx="12"/>
          </p:nvPr>
        </p:nvSpPr>
        <p:spPr/>
        <p:txBody>
          <a:bodyPr/>
          <a:lstStyle/>
          <a:p>
            <a:fld id="{4FAB73BC-B049-4115-A692-8D63A059BFB8}" type="slidenum">
              <a:rPr lang="en-US" sz="3000" smtClean="0"/>
              <a:t>6</a:t>
            </a:fld>
            <a:endParaRPr lang="en-US" sz="3000"/>
          </a:p>
        </p:txBody>
      </p:sp>
    </p:spTree>
    <p:extLst>
      <p:ext uri="{BB962C8B-B14F-4D97-AF65-F5344CB8AC3E}">
        <p14:creationId xmlns:p14="http://schemas.microsoft.com/office/powerpoint/2010/main" val="231444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FACC-9B57-02DB-F230-B23CEDB310EC}"/>
              </a:ext>
            </a:extLst>
          </p:cNvPr>
          <p:cNvSpPr>
            <a:spLocks noGrp="1"/>
          </p:cNvSpPr>
          <p:nvPr>
            <p:ph type="title"/>
          </p:nvPr>
        </p:nvSpPr>
        <p:spPr>
          <a:xfrm>
            <a:off x="918110" y="320173"/>
            <a:ext cx="9720072" cy="1499616"/>
          </a:xfrm>
        </p:spPr>
        <p:txBody>
          <a:bodyPr/>
          <a:lstStyle/>
          <a:p>
            <a:r>
              <a:rPr lang="en-US" sz="5400" dirty="0">
                <a:latin typeface="+mj-lt"/>
              </a:rPr>
              <a:t>MATT 21:1-11 </a:t>
            </a:r>
            <a:endParaRPr lang="en-AU" dirty="0"/>
          </a:p>
        </p:txBody>
      </p:sp>
      <p:sp>
        <p:nvSpPr>
          <p:cNvPr id="3" name="Content Placeholder 2">
            <a:extLst>
              <a:ext uri="{FF2B5EF4-FFF2-40B4-BE49-F238E27FC236}">
                <a16:creationId xmlns:a16="http://schemas.microsoft.com/office/drawing/2014/main" id="{E24DE2F9-02FE-0971-FD8D-93BE87A6A976}"/>
              </a:ext>
            </a:extLst>
          </p:cNvPr>
          <p:cNvSpPr>
            <a:spLocks noGrp="1"/>
          </p:cNvSpPr>
          <p:nvPr>
            <p:ph idx="1"/>
          </p:nvPr>
        </p:nvSpPr>
        <p:spPr>
          <a:xfrm>
            <a:off x="1024128" y="1488750"/>
            <a:ext cx="9720071" cy="5049078"/>
          </a:xfrm>
        </p:spPr>
        <p:txBody>
          <a:bodyPr>
            <a:normAutofit fontScale="92500" lnSpcReduction="10000"/>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1 When they had approached Jerusalem and had come to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Bethphage</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the Mount of Olives, Jesus then sent two disciples, 2 saying to them, “Go into the village opposite you, and immediately you will find a donkey tied there and a colt with it. Untie them and bring them to Me. 3 And if anyone says anything to you, you shall say, ‘The Lord needs them,’ and he will send them on immediately.” 4 Now this took place so that what was spoken through the prophet would be fulfilled:</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5 “Say to the daughter of Zion, ‘Behold your King is coming to you, Humble, and mounted on a donkey, Even on a colt, the foal of a donkey.’”</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6 The disciples went and did just as Jesus had instructed them, 7 and brought the donkey and the colt, and laid their cloaks on them; and He sat on the cloaks. 8 Most of the crowd spread their cloaks on the road, and others were cutting branches from the trees and spreading them on the road. 9 Now the crowds going ahead of Him, and those who followed, were shouting,</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“Hosanna to the Son of David; Blessed is the One who comes in the name of the Lord; Hosanna in the highest!”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10 When He had entered Jerusalem, all the city was stirred, saying, “Who is this?” 11 And the crowds were saying, “This is Jesus the prophet, from Nazareth in Galilee.”</a:t>
            </a:r>
          </a:p>
          <a:p>
            <a:endParaRPr lang="en-AU" dirty="0"/>
          </a:p>
        </p:txBody>
      </p:sp>
      <p:sp>
        <p:nvSpPr>
          <p:cNvPr id="4" name="Slide Number Placeholder 3">
            <a:extLst>
              <a:ext uri="{FF2B5EF4-FFF2-40B4-BE49-F238E27FC236}">
                <a16:creationId xmlns:a16="http://schemas.microsoft.com/office/drawing/2014/main" id="{AEE51EE0-32BE-4D81-4392-6278395B4206}"/>
              </a:ext>
            </a:extLst>
          </p:cNvPr>
          <p:cNvSpPr>
            <a:spLocks noGrp="1"/>
          </p:cNvSpPr>
          <p:nvPr>
            <p:ph type="sldNum" sz="quarter" idx="12"/>
          </p:nvPr>
        </p:nvSpPr>
        <p:spPr/>
        <p:txBody>
          <a:bodyPr/>
          <a:lstStyle/>
          <a:p>
            <a:fld id="{4FAB73BC-B049-4115-A692-8D63A059BFB8}" type="slidenum">
              <a:rPr lang="en-US" sz="3000" smtClean="0"/>
              <a:t>7</a:t>
            </a:fld>
            <a:endParaRPr lang="en-US" sz="3000"/>
          </a:p>
        </p:txBody>
      </p:sp>
    </p:spTree>
    <p:extLst>
      <p:ext uri="{BB962C8B-B14F-4D97-AF65-F5344CB8AC3E}">
        <p14:creationId xmlns:p14="http://schemas.microsoft.com/office/powerpoint/2010/main" val="213929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522F-D7B1-E3E9-0E3B-E0F073DD4B75}"/>
              </a:ext>
            </a:extLst>
          </p:cNvPr>
          <p:cNvSpPr>
            <a:spLocks noGrp="1"/>
          </p:cNvSpPr>
          <p:nvPr>
            <p:ph type="title"/>
          </p:nvPr>
        </p:nvSpPr>
        <p:spPr/>
        <p:txBody>
          <a:bodyPr/>
          <a:lstStyle/>
          <a:p>
            <a:r>
              <a:rPr lang="en-AU" dirty="0"/>
              <a:t>What does ‘hosanna’ mean?</a:t>
            </a:r>
          </a:p>
        </p:txBody>
      </p:sp>
      <p:sp>
        <p:nvSpPr>
          <p:cNvPr id="7" name="Content Placeholder 6">
            <a:extLst>
              <a:ext uri="{FF2B5EF4-FFF2-40B4-BE49-F238E27FC236}">
                <a16:creationId xmlns:a16="http://schemas.microsoft.com/office/drawing/2014/main" id="{28B40F02-30E8-B1CF-9D89-C87DBBB11F59}"/>
              </a:ext>
            </a:extLst>
          </p:cNvPr>
          <p:cNvSpPr>
            <a:spLocks noGrp="1"/>
          </p:cNvSpPr>
          <p:nvPr>
            <p:ph idx="1"/>
          </p:nvPr>
        </p:nvSpPr>
        <p:spPr/>
        <p:txBody>
          <a:bodyPr>
            <a:normAutofit/>
          </a:bodyPr>
          <a:lstStyle/>
          <a:p>
            <a:pPr marL="0" indent="0">
              <a:buNone/>
            </a:pPr>
            <a:r>
              <a:rPr lang="en-US" sz="2600" dirty="0"/>
              <a:t>On Palm Sunday, Christians often say and hear the word “Hosanna”, but what does that actually mean?</a:t>
            </a:r>
          </a:p>
          <a:p>
            <a:pPr marL="0" indent="0">
              <a:buNone/>
            </a:pPr>
            <a:r>
              <a:rPr lang="en-US" sz="2600" dirty="0"/>
              <a:t>It’s much more than just a simple cheer like, “Hooray!” or “Woohoo!”</a:t>
            </a:r>
          </a:p>
          <a:p>
            <a:pPr marL="0" indent="0">
              <a:buNone/>
            </a:pPr>
            <a:r>
              <a:rPr lang="en-US" sz="2600" dirty="0"/>
              <a:t>The word Hosanna tells us something about </a:t>
            </a:r>
            <a:r>
              <a:rPr lang="en-US" sz="2600" b="1" dirty="0"/>
              <a:t>who Jesus is.</a:t>
            </a:r>
          </a:p>
          <a:p>
            <a:pPr>
              <a:buFont typeface="Arial" panose="020B0604020202020204" pitchFamily="34" charset="0"/>
              <a:buChar char="•"/>
            </a:pPr>
            <a:r>
              <a:rPr lang="en-AU" sz="2600" dirty="0"/>
              <a:t> Chat to another student about what you think ‘Hosanna’ might mean (what do you think the people meant when they shouted this on Palm Sunday?). It’s okay to just take a guess or say something silly!</a:t>
            </a:r>
          </a:p>
          <a:p>
            <a:pPr>
              <a:buFont typeface="Arial" panose="020B0604020202020204" pitchFamily="34" charset="0"/>
              <a:buChar char="•"/>
            </a:pPr>
            <a:r>
              <a:rPr lang="en-AU" sz="2600" dirty="0"/>
              <a:t> In your pairs, </a:t>
            </a:r>
            <a:r>
              <a:rPr lang="en-AU" sz="2600" b="1" dirty="0"/>
              <a:t>draw a picture together </a:t>
            </a:r>
            <a:r>
              <a:rPr lang="en-AU" sz="2600" dirty="0"/>
              <a:t>of what the word ‘Hosanna’ could mean.</a:t>
            </a:r>
          </a:p>
        </p:txBody>
      </p:sp>
      <p:sp>
        <p:nvSpPr>
          <p:cNvPr id="8" name="Content Placeholder 2">
            <a:extLst>
              <a:ext uri="{FF2B5EF4-FFF2-40B4-BE49-F238E27FC236}">
                <a16:creationId xmlns:a16="http://schemas.microsoft.com/office/drawing/2014/main" id="{6E232876-EA76-9452-DAE5-BD21576FF158}"/>
              </a:ext>
            </a:extLst>
          </p:cNvPr>
          <p:cNvSpPr txBox="1">
            <a:spLocks/>
          </p:cNvSpPr>
          <p:nvPr/>
        </p:nvSpPr>
        <p:spPr>
          <a:xfrm>
            <a:off x="7931019" y="915893"/>
            <a:ext cx="3498981" cy="615821"/>
          </a:xfrm>
          <a:prstGeom prst="rect">
            <a:avLst/>
          </a:prstGeom>
          <a:ln w="9525">
            <a:solidFill>
              <a:schemeClr val="tx1"/>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400" dirty="0"/>
              <a:t>Slides 8-9 can be used for younger primary students </a:t>
            </a:r>
            <a:endParaRPr lang="en-GB" sz="2000" dirty="0"/>
          </a:p>
        </p:txBody>
      </p:sp>
      <p:sp>
        <p:nvSpPr>
          <p:cNvPr id="3" name="Slide Number Placeholder 2">
            <a:extLst>
              <a:ext uri="{FF2B5EF4-FFF2-40B4-BE49-F238E27FC236}">
                <a16:creationId xmlns:a16="http://schemas.microsoft.com/office/drawing/2014/main" id="{DE5ADE67-3979-38C2-01D8-5B93793A5C1E}"/>
              </a:ext>
            </a:extLst>
          </p:cNvPr>
          <p:cNvSpPr>
            <a:spLocks noGrp="1"/>
          </p:cNvSpPr>
          <p:nvPr>
            <p:ph type="sldNum" sz="quarter" idx="12"/>
          </p:nvPr>
        </p:nvSpPr>
        <p:spPr/>
        <p:txBody>
          <a:bodyPr/>
          <a:lstStyle/>
          <a:p>
            <a:fld id="{4FAB73BC-B049-4115-A692-8D63A059BFB8}" type="slidenum">
              <a:rPr lang="en-US" sz="3000" smtClean="0"/>
              <a:t>8</a:t>
            </a:fld>
            <a:endParaRPr lang="en-US" sz="3000"/>
          </a:p>
        </p:txBody>
      </p:sp>
    </p:spTree>
    <p:extLst>
      <p:ext uri="{BB962C8B-B14F-4D97-AF65-F5344CB8AC3E}">
        <p14:creationId xmlns:p14="http://schemas.microsoft.com/office/powerpoint/2010/main" val="56994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522F-D7B1-E3E9-0E3B-E0F073DD4B75}"/>
              </a:ext>
            </a:extLst>
          </p:cNvPr>
          <p:cNvSpPr>
            <a:spLocks noGrp="1"/>
          </p:cNvSpPr>
          <p:nvPr>
            <p:ph type="title"/>
          </p:nvPr>
        </p:nvSpPr>
        <p:spPr>
          <a:xfrm>
            <a:off x="1024128" y="166085"/>
            <a:ext cx="9720072" cy="1499616"/>
          </a:xfrm>
        </p:spPr>
        <p:txBody>
          <a:bodyPr/>
          <a:lstStyle/>
          <a:p>
            <a:r>
              <a:rPr lang="en-AU" dirty="0"/>
              <a:t>What does ‘hosanna’* mean?</a:t>
            </a:r>
          </a:p>
        </p:txBody>
      </p:sp>
      <p:pic>
        <p:nvPicPr>
          <p:cNvPr id="4" name="Online Media 3" title="What Does Hosanna Mean? | Palm Sunday lesson for Sunday School!">
            <a:hlinkClick r:id="" action="ppaction://media"/>
            <a:extLst>
              <a:ext uri="{FF2B5EF4-FFF2-40B4-BE49-F238E27FC236}">
                <a16:creationId xmlns:a16="http://schemas.microsoft.com/office/drawing/2014/main" id="{3EF84DCC-E84E-596B-9150-1076FDD7F1C9}"/>
              </a:ext>
            </a:extLst>
          </p:cNvPr>
          <p:cNvPicPr>
            <a:picLocks noGrp="1" noRot="1" noChangeAspect="1"/>
          </p:cNvPicPr>
          <p:nvPr>
            <p:ph idx="1"/>
            <a:videoFile r:link="rId1"/>
          </p:nvPr>
        </p:nvPicPr>
        <p:blipFill>
          <a:blip r:embed="rId3"/>
          <a:stretch>
            <a:fillRect/>
          </a:stretch>
        </p:blipFill>
        <p:spPr>
          <a:xfrm>
            <a:off x="7028910" y="1866905"/>
            <a:ext cx="4401090" cy="2855844"/>
          </a:xfrm>
          <a:prstGeom prst="rect">
            <a:avLst/>
          </a:prstGeom>
        </p:spPr>
      </p:pic>
      <p:sp>
        <p:nvSpPr>
          <p:cNvPr id="5" name="Content Placeholder 2">
            <a:extLst>
              <a:ext uri="{FF2B5EF4-FFF2-40B4-BE49-F238E27FC236}">
                <a16:creationId xmlns:a16="http://schemas.microsoft.com/office/drawing/2014/main" id="{07D41929-D9D1-765C-3AE7-30E02773D37F}"/>
              </a:ext>
            </a:extLst>
          </p:cNvPr>
          <p:cNvSpPr txBox="1">
            <a:spLocks/>
          </p:cNvSpPr>
          <p:nvPr/>
        </p:nvSpPr>
        <p:spPr>
          <a:xfrm>
            <a:off x="7931019" y="915893"/>
            <a:ext cx="3498981" cy="615821"/>
          </a:xfrm>
          <a:prstGeom prst="rect">
            <a:avLst/>
          </a:prstGeom>
          <a:ln w="9525">
            <a:solidFill>
              <a:schemeClr val="tx1"/>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400" dirty="0"/>
              <a:t>Slides 8-9 can be used for younger primary students </a:t>
            </a:r>
            <a:endParaRPr lang="en-GB" sz="2000" dirty="0"/>
          </a:p>
        </p:txBody>
      </p:sp>
      <p:sp>
        <p:nvSpPr>
          <p:cNvPr id="3" name="Content Placeholder 2">
            <a:extLst>
              <a:ext uri="{FF2B5EF4-FFF2-40B4-BE49-F238E27FC236}">
                <a16:creationId xmlns:a16="http://schemas.microsoft.com/office/drawing/2014/main" id="{130F8F8B-60E3-3F7B-BBCF-AD188F35D20B}"/>
              </a:ext>
            </a:extLst>
          </p:cNvPr>
          <p:cNvSpPr txBox="1">
            <a:spLocks/>
          </p:cNvSpPr>
          <p:nvPr/>
        </p:nvSpPr>
        <p:spPr>
          <a:xfrm>
            <a:off x="6938684" y="4910913"/>
            <a:ext cx="4581542" cy="114869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Source: </a:t>
            </a:r>
            <a:r>
              <a:rPr lang="en-US" dirty="0">
                <a:hlinkClick r:id="rId4"/>
              </a:rPr>
              <a:t>https://douglastalks.com/what-does-hosanna-mean-palm-sunday-lesson-for-kids/</a:t>
            </a:r>
            <a:endParaRPr lang="en-AU" dirty="0"/>
          </a:p>
        </p:txBody>
      </p:sp>
      <p:sp>
        <p:nvSpPr>
          <p:cNvPr id="7" name="TextBox 6">
            <a:extLst>
              <a:ext uri="{FF2B5EF4-FFF2-40B4-BE49-F238E27FC236}">
                <a16:creationId xmlns:a16="http://schemas.microsoft.com/office/drawing/2014/main" id="{4B393BAB-78BE-1D13-CE67-2C8E4082AA69}"/>
              </a:ext>
            </a:extLst>
          </p:cNvPr>
          <p:cNvSpPr txBox="1"/>
          <p:nvPr/>
        </p:nvSpPr>
        <p:spPr>
          <a:xfrm>
            <a:off x="762000" y="1397009"/>
            <a:ext cx="5917096" cy="4493538"/>
          </a:xfrm>
          <a:prstGeom prst="rect">
            <a:avLst/>
          </a:prstGeom>
          <a:noFill/>
        </p:spPr>
        <p:txBody>
          <a:bodyPr wrap="square">
            <a:spAutoFit/>
          </a:bodyPr>
          <a:lstStyle/>
          <a:p>
            <a:pPr marL="457200" indent="-457200">
              <a:buFont typeface="Arial" panose="020B0604020202020204" pitchFamily="34" charset="0"/>
              <a:buChar char="•"/>
            </a:pPr>
            <a:r>
              <a:rPr lang="en-US" sz="2600" dirty="0"/>
              <a:t>Watch this video </a:t>
            </a:r>
          </a:p>
          <a:p>
            <a:pPr marL="457200" indent="-457200">
              <a:buFont typeface="Arial" panose="020B0604020202020204" pitchFamily="34" charset="0"/>
              <a:buChar char="•"/>
            </a:pPr>
            <a:r>
              <a:rPr lang="en-US" sz="2600" dirty="0"/>
              <a:t>In your pairs, chat about what Douglas the puppet says ‘Hosanna’ means</a:t>
            </a:r>
          </a:p>
          <a:p>
            <a:pPr marL="457200" indent="-457200">
              <a:buFont typeface="Arial" panose="020B0604020202020204" pitchFamily="34" charset="0"/>
              <a:buChar char="•"/>
            </a:pPr>
            <a:r>
              <a:rPr lang="en-US" sz="2600" dirty="0"/>
              <a:t>Draw another picture together of what you think ‘Hosanna’ means after listening to Douglas</a:t>
            </a:r>
          </a:p>
          <a:p>
            <a:pPr marL="457200" indent="-457200">
              <a:buFont typeface="Arial" panose="020B0604020202020204" pitchFamily="34" charset="0"/>
              <a:buChar char="•"/>
            </a:pPr>
            <a:r>
              <a:rPr lang="en-US" sz="2600" dirty="0"/>
              <a:t>Show your drawings to another pair of students</a:t>
            </a:r>
          </a:p>
          <a:p>
            <a:pPr marL="457200" indent="-457200">
              <a:buFont typeface="Arial" panose="020B0604020202020204" pitchFamily="34" charset="0"/>
              <a:buChar char="•"/>
            </a:pPr>
            <a:r>
              <a:rPr lang="en-US" sz="2600" dirty="0"/>
              <a:t>Explain to each other what you think the word ‘Hosanna’ tells us about </a:t>
            </a:r>
            <a:r>
              <a:rPr lang="en-US" sz="2600" b="1" dirty="0"/>
              <a:t>who Jesus is</a:t>
            </a:r>
            <a:endParaRPr lang="en-AU" sz="2600" b="1" dirty="0"/>
          </a:p>
        </p:txBody>
      </p:sp>
      <p:sp>
        <p:nvSpPr>
          <p:cNvPr id="6" name="Content Placeholder 2">
            <a:extLst>
              <a:ext uri="{FF2B5EF4-FFF2-40B4-BE49-F238E27FC236}">
                <a16:creationId xmlns:a16="http://schemas.microsoft.com/office/drawing/2014/main" id="{BFEAA398-B955-14FF-C806-DA4E55C90FA6}"/>
              </a:ext>
            </a:extLst>
          </p:cNvPr>
          <p:cNvSpPr txBox="1">
            <a:spLocks/>
          </p:cNvSpPr>
          <p:nvPr/>
        </p:nvSpPr>
        <p:spPr>
          <a:xfrm>
            <a:off x="762000" y="6059611"/>
            <a:ext cx="9720071" cy="80175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 Please see </a:t>
            </a:r>
            <a:r>
              <a:rPr lang="en-US" dirty="0">
                <a:hlinkClick r:id="rId5" action="ppaction://hlinksldjump"/>
              </a:rPr>
              <a:t>Slide 30</a:t>
            </a:r>
            <a:r>
              <a:rPr lang="en-US" dirty="0"/>
              <a:t> for a more detailed explanation of the two words that have been translated into Greek as “Hosanna”.</a:t>
            </a:r>
            <a:endParaRPr lang="en-AU" dirty="0"/>
          </a:p>
        </p:txBody>
      </p:sp>
      <p:sp>
        <p:nvSpPr>
          <p:cNvPr id="8" name="Slide Number Placeholder 7">
            <a:extLst>
              <a:ext uri="{FF2B5EF4-FFF2-40B4-BE49-F238E27FC236}">
                <a16:creationId xmlns:a16="http://schemas.microsoft.com/office/drawing/2014/main" id="{FE786CA3-18F0-867C-EB15-73E62129EF9A}"/>
              </a:ext>
            </a:extLst>
          </p:cNvPr>
          <p:cNvSpPr>
            <a:spLocks noGrp="1"/>
          </p:cNvSpPr>
          <p:nvPr>
            <p:ph type="sldNum" sz="quarter" idx="12"/>
          </p:nvPr>
        </p:nvSpPr>
        <p:spPr/>
        <p:txBody>
          <a:bodyPr/>
          <a:lstStyle/>
          <a:p>
            <a:fld id="{4FAB73BC-B049-4115-A692-8D63A059BFB8}" type="slidenum">
              <a:rPr lang="en-US" sz="3000" smtClean="0"/>
              <a:t>9</a:t>
            </a:fld>
            <a:endParaRPr lang="en-US" sz="3000" dirty="0"/>
          </a:p>
        </p:txBody>
      </p:sp>
    </p:spTree>
    <p:extLst>
      <p:ext uri="{BB962C8B-B14F-4D97-AF65-F5344CB8AC3E}">
        <p14:creationId xmlns:p14="http://schemas.microsoft.com/office/powerpoint/2010/main" val="44368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2215</TotalTime>
  <Words>4426</Words>
  <Application>Microsoft Macintosh PowerPoint</Application>
  <PresentationFormat>Widescreen</PresentationFormat>
  <Paragraphs>287</Paragraphs>
  <Slides>48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Courier New</vt:lpstr>
      <vt:lpstr>Tw Cen MT</vt:lpstr>
      <vt:lpstr>Tw Cen MT Condensed</vt:lpstr>
      <vt:lpstr>Wingdings 3</vt:lpstr>
      <vt:lpstr>Integral</vt:lpstr>
      <vt:lpstr>Palm Sunday   resources for schools</vt:lpstr>
      <vt:lpstr>Palm Sunday </vt:lpstr>
      <vt:lpstr>Lesson one</vt:lpstr>
      <vt:lpstr>The Palm Sunday story</vt:lpstr>
      <vt:lpstr>sequence of events* </vt:lpstr>
      <vt:lpstr>Tell or enact Palm Sunday – Mt 21:1-11  </vt:lpstr>
      <vt:lpstr>MATT 21:1-11 </vt:lpstr>
      <vt:lpstr>What does ‘hosanna’ mean?</vt:lpstr>
      <vt:lpstr>What does ‘hosanna’* mean?</vt:lpstr>
      <vt:lpstr>Acting out Palm Sunday</vt:lpstr>
      <vt:lpstr>2 questions: Palm Sunday </vt:lpstr>
      <vt:lpstr>political context:  roman empire  </vt:lpstr>
      <vt:lpstr>Pilate the roman governor: Archeological evidence</vt:lpstr>
      <vt:lpstr>Pilate the roman governor</vt:lpstr>
      <vt:lpstr>Caiaphas the high priest</vt:lpstr>
      <vt:lpstr>Palm Sunday: a dangerous environment</vt:lpstr>
      <vt:lpstr>Palm Sunday: a dangerous environment</vt:lpstr>
      <vt:lpstr>Palm Sunday: a dangerous environment</vt:lpstr>
      <vt:lpstr>Palm Sunday: a dangerous environment</vt:lpstr>
      <vt:lpstr>Lesson two: Hebrew bible &amp;  palm sunday</vt:lpstr>
      <vt:lpstr>Hebrew BIBLE: two students to read the verses  </vt:lpstr>
      <vt:lpstr>Hebrew bible</vt:lpstr>
      <vt:lpstr>Zechariah 9:9-10 – What kind of king? </vt:lpstr>
      <vt:lpstr>Zechariah 9:9-10 – What kind of king? </vt:lpstr>
      <vt:lpstr>Who was Zechariah’s intended audience?</vt:lpstr>
      <vt:lpstr>Who was Zechariah’s intended audience?</vt:lpstr>
      <vt:lpstr>Psalm 118 – how was it used?</vt:lpstr>
      <vt:lpstr>Psalm 118 – how was it used?</vt:lpstr>
      <vt:lpstr>Psalm 118:1-29</vt:lpstr>
      <vt:lpstr>Psalm 118:25</vt:lpstr>
      <vt:lpstr>Psalm 118:26</vt:lpstr>
      <vt:lpstr>Hebrew bible in Palm Sunday story: brainstorm</vt:lpstr>
      <vt:lpstr>Palm Sunday: returning to the 2 questions </vt:lpstr>
      <vt:lpstr>Palm Sunday: what was Jesus doing &amp; why? </vt:lpstr>
      <vt:lpstr>Palm Sunday: what was Jesus doing &amp; why? </vt:lpstr>
      <vt:lpstr>Palm Sunday: how did people respond &amp; why?</vt:lpstr>
      <vt:lpstr>Palm Sunday: how did people respond &amp; why?</vt:lpstr>
      <vt:lpstr>Palm Sunday: Jesus’ authentic response to his dangerous environment</vt:lpstr>
      <vt:lpstr>Palm Sunday: Jesus’ authentic response to his dangerous environment</vt:lpstr>
      <vt:lpstr>Palm Sunday Call for Faith communities to seek Justice for REFUGEES</vt:lpstr>
      <vt:lpstr>Palm Sunday Call for Faith communities to seek Justice for REFUGEES</vt:lpstr>
      <vt:lpstr>Palm Sunday Call for Faith communities to seek Justice for REFUGEES</vt:lpstr>
      <vt:lpstr>What Justice for refugees means</vt:lpstr>
      <vt:lpstr>Palm Sunday Call for Faith communities to seek Justice for REFUGEES</vt:lpstr>
      <vt:lpstr>Palm Sunday – ACTIONS CALLING FOR JUSTICE FOR REFUGEES – big walk 4 refugees, 13 FEB-26 March</vt:lpstr>
      <vt:lpstr>Palm Sunday – ACTIONS CALLING FOR JUSTICE FOR REFUGEES – big walk 4 refugees, 13 FEB-26 March</vt:lpstr>
      <vt:lpstr>Palm Sunday – ACTIONS CALLING FOR JUSTICE FOR REFUGEES – big walk 4 refugees, 13 FEB-26 March</vt:lpstr>
      <vt:lpstr>Palm Sunday – ACTIONS CALLING FOR JUSTICE FOR REFUGEES – Sun 24 March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Intelligences, Learning Styles and self concept</dc:title>
  <dc:creator>millireo24@gmail.com</dc:creator>
  <cp:lastModifiedBy>Sandy Boyce</cp:lastModifiedBy>
  <cp:revision>545</cp:revision>
  <dcterms:created xsi:type="dcterms:W3CDTF">2021-04-21T02:53:37Z</dcterms:created>
  <dcterms:modified xsi:type="dcterms:W3CDTF">2024-03-13T05:06:16Z</dcterms:modified>
</cp:coreProperties>
</file>